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15"/>
  </p:notesMasterIdLst>
  <p:sldIdLst>
    <p:sldId id="257" r:id="rId2"/>
    <p:sldId id="256" r:id="rId3"/>
    <p:sldId id="261" r:id="rId4"/>
    <p:sldId id="258" r:id="rId5"/>
    <p:sldId id="263" r:id="rId6"/>
    <p:sldId id="262" r:id="rId7"/>
    <p:sldId id="267" r:id="rId8"/>
    <p:sldId id="264" r:id="rId9"/>
    <p:sldId id="265" r:id="rId10"/>
    <p:sldId id="268" r:id="rId11"/>
    <p:sldId id="266" r:id="rId12"/>
    <p:sldId id="259" r:id="rId13"/>
    <p:sldId id="2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8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E219D-953D-4EB9-B840-D7B243505CC6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03078-E4FF-4AC4-9D35-8AE3B1D4B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6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get a picture of the rain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03078-E4FF-4AC4-9D35-8AE3B1D4BE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1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03078-E4FF-4AC4-9D35-8AE3B1D4BE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8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find picture for irrigation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03078-E4FF-4AC4-9D35-8AE3B1D4BE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</a:t>
            </a:r>
            <a:r>
              <a:rPr lang="en-US" baseline="0" dirty="0" smtClean="0"/>
              <a:t> out official days and times when tours are available, find out website where people can request </a:t>
            </a:r>
            <a:r>
              <a:rPr lang="en-US" baseline="0" smtClean="0"/>
              <a:t>a 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03078-E4FF-4AC4-9D35-8AE3B1D4BE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link, to the new tab that will </a:t>
            </a:r>
            <a:r>
              <a:rPr lang="en-US" smtClean="0"/>
              <a:t>be 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03078-E4FF-4AC4-9D35-8AE3B1D4BE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7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://www.palmcoastgov.com/gre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Green City Hall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2" y="0"/>
            <a:ext cx="122084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Furniture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952" b="15952"/>
          <a:stretch>
            <a:fillRect/>
          </a:stretch>
        </p:blipFill>
        <p:spPr>
          <a:xfrm>
            <a:off x="5461000" y="1584325"/>
            <a:ext cx="6099175" cy="4800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143000" y="2834639"/>
            <a:ext cx="3931920" cy="355015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Safer “Low-VOC” products, which have lower airborne chemical release characteristics, were installed inside the </a:t>
            </a:r>
            <a:r>
              <a:rPr lang="en-US" dirty="0" smtClean="0"/>
              <a:t>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included </a:t>
            </a:r>
            <a:r>
              <a:rPr lang="en-US" dirty="0"/>
              <a:t>the most critical products, such as </a:t>
            </a:r>
            <a:r>
              <a:rPr lang="en-US" dirty="0" smtClean="0"/>
              <a:t>adhesives, paints</a:t>
            </a:r>
            <a:r>
              <a:rPr lang="en-US" dirty="0"/>
              <a:t>, flooring </a:t>
            </a:r>
            <a:r>
              <a:rPr lang="en-US" dirty="0" smtClean="0"/>
              <a:t>products, fabricated </a:t>
            </a:r>
            <a:r>
              <a:rPr lang="en-US" dirty="0"/>
              <a:t>doors and built-in cabinetry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Minimizing the introduction of volatile organic compounds helped to reduce the “</a:t>
            </a:r>
            <a:r>
              <a:rPr lang="en-US" dirty="0" smtClean="0"/>
              <a:t>new building </a:t>
            </a:r>
            <a:r>
              <a:rPr lang="en-US" dirty="0"/>
              <a:t>smell” as well as initial and long term adverse health impacts for the building occupants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6" y="0"/>
            <a:ext cx="1221134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59"/>
            <a:ext cx="3931920" cy="1737360"/>
          </a:xfrm>
        </p:spPr>
        <p:txBody>
          <a:bodyPr/>
          <a:lstStyle/>
          <a:p>
            <a:r>
              <a:rPr lang="en-US" dirty="0" smtClean="0"/>
              <a:t>Irrigation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2299969"/>
            <a:ext cx="5213350" cy="34772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423219"/>
            <a:ext cx="3931920" cy="383470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landscape was specifically designed using beautiful Florida-friendly plant selections in conjunction with </a:t>
            </a:r>
            <a:r>
              <a:rPr lang="en-US" dirty="0" smtClean="0"/>
              <a:t>higher efficiency </a:t>
            </a:r>
            <a:r>
              <a:rPr lang="en-US" dirty="0"/>
              <a:t>mister and drip irrigation wherever </a:t>
            </a:r>
            <a:r>
              <a:rPr lang="en-US" dirty="0" smtClean="0"/>
              <a:t>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Extremely heat and drought tolerant plants provide </a:t>
            </a:r>
            <a:r>
              <a:rPr lang="en-US" dirty="0" smtClean="0"/>
              <a:t>visual interest </a:t>
            </a:r>
            <a:r>
              <a:rPr lang="en-US" dirty="0"/>
              <a:t>while reducing the amount of water required to maintain their </a:t>
            </a:r>
            <a:r>
              <a:rPr lang="en-US" dirty="0" smtClean="0"/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addition, the installed </a:t>
            </a:r>
            <a:r>
              <a:rPr lang="en-US" dirty="0" smtClean="0"/>
              <a:t>irrigation system </a:t>
            </a:r>
            <a:r>
              <a:rPr lang="en-US" dirty="0"/>
              <a:t>relies exclusively on the City’s reclaimed water supply.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This </a:t>
            </a:r>
            <a:r>
              <a:rPr lang="en-US" sz="1500" dirty="0"/>
              <a:t>strategy alone will conserve countless </a:t>
            </a:r>
            <a:r>
              <a:rPr lang="en-US" sz="1500" dirty="0" smtClean="0"/>
              <a:t>gallons of </a:t>
            </a:r>
            <a:r>
              <a:rPr lang="en-US" sz="1500" dirty="0"/>
              <a:t>critical fresh water each year.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46" y="0"/>
            <a:ext cx="1221134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City Hall Tours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Can be customized to each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Will last approximately 20-30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Will highlight the green attributes of City Hall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Go to www.?</a:t>
            </a:r>
            <a:endParaRPr lang="en-US" sz="18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2" y="0"/>
            <a:ext cx="12208411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5" y="1481137"/>
            <a:ext cx="3738372" cy="2271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00" y="3862254"/>
            <a:ext cx="3675121" cy="24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r="7665"/>
          <a:stretch>
            <a:fillRect/>
          </a:stretch>
        </p:blipFill>
        <p:spPr>
          <a:xfrm>
            <a:off x="5460873" y="1546097"/>
            <a:ext cx="6099048" cy="48006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Thank you for helping us keep Palm Coast green!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</a:t>
            </a:r>
            <a:r>
              <a:rPr lang="en-US" dirty="0"/>
              <a:t>can </a:t>
            </a:r>
            <a:r>
              <a:rPr lang="en-US"/>
              <a:t>go </a:t>
            </a:r>
            <a:r>
              <a:rPr lang="en-US" smtClean="0"/>
              <a:t>to </a:t>
            </a:r>
            <a:r>
              <a:rPr lang="en-US" smtClean="0">
                <a:hlinkClick r:id="rId4"/>
              </a:rPr>
              <a:t>palmcoastgov.com/green</a:t>
            </a:r>
            <a:r>
              <a:rPr lang="en-US" smtClean="0"/>
              <a:t> </a:t>
            </a:r>
            <a:r>
              <a:rPr lang="en-US" dirty="0" smtClean="0"/>
              <a:t>to look for programs and initiatives you can participate in to be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little thing you do to help the environment will make a difference</a:t>
            </a:r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2" y="0"/>
            <a:ext cx="122084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Hall</a:t>
            </a:r>
            <a:endParaRPr lang="en-US" dirty="0"/>
          </a:p>
        </p:txBody>
      </p:sp>
      <p:pic>
        <p:nvPicPr>
          <p:cNvPr id="7" name="Picture 2" descr="palm-coast-city-hall-clock-tower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97" r="12097"/>
          <a:stretch/>
        </p:blipFill>
        <p:spPr bwMode="auto">
          <a:xfrm>
            <a:off x="5455141" y="1609725"/>
            <a:ext cx="609904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new City Hall is in the middle of getting a LEED certification!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LEED- Leadership in Energy &amp; Environmental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LEED helped us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a healthier &amp; more productive work &amp; community meeting </a:t>
            </a:r>
            <a:r>
              <a:rPr lang="en-US" sz="1400" dirty="0" smtClean="0"/>
              <a:t>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Design for efficient operating </a:t>
            </a:r>
            <a:r>
              <a:rPr lang="en-US" sz="1400" dirty="0" smtClean="0"/>
              <a:t>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 Reduce </a:t>
            </a:r>
            <a:r>
              <a:rPr lang="en-US" sz="1400" dirty="0"/>
              <a:t>waste sent to the </a:t>
            </a:r>
            <a:r>
              <a:rPr lang="en-US" sz="1400" dirty="0" smtClean="0"/>
              <a:t>landfill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Conserve natural resources</a:t>
            </a:r>
            <a:endParaRPr lang="en-US" sz="1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2" y="0"/>
            <a:ext cx="122084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Hall Roof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4" r="14104"/>
          <a:stretch/>
        </p:blipFill>
        <p:spPr>
          <a:xfrm>
            <a:off x="5422773" y="1565193"/>
            <a:ext cx="6099048" cy="4800600"/>
          </a:xfrm>
          <a:prstGeom prst="ellipse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Since the roof is bright white, it reflects solar rays! This reduces the solar heat both outside and inside City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Research selections at the Cool roof rating council when next installing new roofing at home or your </a:t>
            </a:r>
            <a:r>
              <a:rPr lang="en-US" sz="1800" dirty="0" smtClean="0"/>
              <a:t>business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8411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48" y="5375100"/>
            <a:ext cx="1095423" cy="9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81100"/>
            <a:ext cx="3931920" cy="1737360"/>
          </a:xfrm>
        </p:spPr>
        <p:txBody>
          <a:bodyPr/>
          <a:lstStyle/>
          <a:p>
            <a:r>
              <a:rPr lang="en-US" dirty="0" smtClean="0"/>
              <a:t>Central Lake</a:t>
            </a:r>
            <a:endParaRPr lang="en-US" dirty="0"/>
          </a:p>
        </p:txBody>
      </p:sp>
      <p:pic>
        <p:nvPicPr>
          <p:cNvPr id="5" name="Picture 2" descr="http://flaglerlive.com/wp-content/uploads/city-hall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9" r="11929"/>
          <a:stretch/>
        </p:blipFill>
        <p:spPr bwMode="auto">
          <a:xfrm>
            <a:off x="5291867" y="1609725"/>
            <a:ext cx="609904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918460"/>
            <a:ext cx="3931920" cy="288036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Times New Roman" panose="02020603050405020304" pitchFamily="18" charset="0"/>
              </a:rPr>
              <a:t>beautiful </a:t>
            </a:r>
            <a:r>
              <a:rPr lang="en-US" sz="1800" dirty="0" smtClean="0">
                <a:cs typeface="Times New Roman" panose="02020603050405020304" pitchFamily="18" charset="0"/>
              </a:rPr>
              <a:t>storm water </a:t>
            </a:r>
            <a:r>
              <a:rPr lang="en-US" sz="1800" dirty="0">
                <a:cs typeface="Times New Roman" panose="02020603050405020304" pitchFamily="18" charset="0"/>
              </a:rPr>
              <a:t>detention system that is engineered to ensure storm water run-off meets quality standards and poses minimal potential for undesirable erosion and flooding </a:t>
            </a:r>
            <a:r>
              <a:rPr lang="en-US" sz="1800" dirty="0" smtClean="0">
                <a:cs typeface="Times New Roman" panose="02020603050405020304" pitchFamily="18" charset="0"/>
              </a:rPr>
              <a:t>down-stream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2" y="0"/>
            <a:ext cx="122084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42127" y="2387652"/>
            <a:ext cx="4597373" cy="371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533" y="1201446"/>
            <a:ext cx="9875520" cy="1356360"/>
          </a:xfrm>
        </p:spPr>
        <p:txBody>
          <a:bodyPr/>
          <a:lstStyle/>
          <a:p>
            <a:r>
              <a:rPr lang="en-US" dirty="0" smtClean="0"/>
              <a:t>Rain Garden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56902" y="2381110"/>
            <a:ext cx="4754880" cy="7797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Our rain garden, similar to a “bioswale”, also helps to manage </a:t>
            </a:r>
            <a:r>
              <a:rPr lang="en-US" sz="1400" b="0" dirty="0" smtClean="0"/>
              <a:t>storm water </a:t>
            </a:r>
            <a:r>
              <a:rPr lang="en-US" sz="1400" b="0" dirty="0"/>
              <a:t>on site</a:t>
            </a:r>
            <a:r>
              <a:rPr lang="en-US" sz="14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These functional landscape features are specifically designed to capture, clean and absorb rain water run-off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70527" y="2184426"/>
            <a:ext cx="4754880" cy="777240"/>
          </a:xfrm>
        </p:spPr>
        <p:txBody>
          <a:bodyPr>
            <a:normAutofit lnSpcReduction="10000"/>
          </a:bodyPr>
          <a:lstStyle/>
          <a:p>
            <a:pPr marL="285750" lvl="0" indent="-285750"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A6B727"/>
              </a:solidFill>
            </a:endParaRPr>
          </a:p>
          <a:p>
            <a:pPr marL="285750" lvl="0" indent="-285750"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1400" b="0" dirty="0">
              <a:solidFill>
                <a:srgbClr val="A6B727"/>
              </a:solidFill>
            </a:endParaRPr>
          </a:p>
          <a:p>
            <a:pPr marL="285750" lvl="0" indent="-285750"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A6B727"/>
                </a:solidFill>
              </a:rPr>
              <a:t>You </a:t>
            </a:r>
            <a:r>
              <a:rPr lang="en-US" sz="1400" b="0" dirty="0">
                <a:solidFill>
                  <a:srgbClr val="A6B727"/>
                </a:solidFill>
              </a:rPr>
              <a:t>can install a rain garden as a landscape solution in a low lying area or near a roof downspout in your yard.</a:t>
            </a:r>
          </a:p>
          <a:p>
            <a:pPr marL="285750" lvl="0" indent="-285750"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A6B727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6" y="0"/>
            <a:ext cx="12208411" cy="1371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23727"/>
          <a:stretch/>
        </p:blipFill>
        <p:spPr>
          <a:xfrm>
            <a:off x="1148533" y="3567316"/>
            <a:ext cx="5034849" cy="1968588"/>
          </a:xfrm>
        </p:spPr>
      </p:pic>
    </p:spTree>
    <p:extLst>
      <p:ext uri="{BB962C8B-B14F-4D97-AF65-F5344CB8AC3E}">
        <p14:creationId xmlns:p14="http://schemas.microsoft.com/office/powerpoint/2010/main" val="11374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Transportation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order to preserve as much of the site for community enjoyment as possible, we did not oversize the parking lot. </a:t>
            </a:r>
            <a:endParaRPr lang="en-US" sz="1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We are </a:t>
            </a:r>
            <a:r>
              <a:rPr lang="en-US" sz="1500" dirty="0"/>
              <a:t>utilizing on-street parking to help meet the anticipated parking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Several </a:t>
            </a:r>
            <a:r>
              <a:rPr lang="en-US" sz="1800" dirty="0"/>
              <a:t>bike racks are </a:t>
            </a:r>
            <a:r>
              <a:rPr lang="en-US" sz="1800" dirty="0" smtClean="0"/>
              <a:t>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Reserved parking spaces are available for staff and visitors that carpool </a:t>
            </a:r>
            <a:r>
              <a:rPr lang="en-US" sz="1800" dirty="0" smtClean="0"/>
              <a:t>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Several spaces are also reserved for qualifying “eco-preferred” vehicles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8411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441" y="1728787"/>
            <a:ext cx="5627098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www.creativepipe.com/images/bicycle_racks/new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5441" y="1728787"/>
            <a:ext cx="1736329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3000" y="682048"/>
            <a:ext cx="3931920" cy="1737360"/>
          </a:xfrm>
        </p:spPr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867"/>
          <a:stretch>
            <a:fillRect/>
          </a:stretch>
        </p:blipFill>
        <p:spPr>
          <a:xfrm>
            <a:off x="5413375" y="1565275"/>
            <a:ext cx="3273425" cy="257648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066800" y="2657534"/>
            <a:ext cx="3931920" cy="3946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Responsible recycling ensured over 75% of the total waste resulting from our construction work was effectively diverted from </a:t>
            </a:r>
            <a:r>
              <a:rPr lang="en-US" dirty="0" smtClean="0"/>
              <a:t>the landfill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Conscientious construction material sourcing was conducted to use recycled and regionally based </a:t>
            </a:r>
            <a:r>
              <a:rPr lang="en-US" dirty="0" smtClean="0"/>
              <a:t>materials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46" y="0"/>
            <a:ext cx="12211346" cy="1371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51" y="4141755"/>
            <a:ext cx="2953424" cy="22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766" y="5438775"/>
            <a:ext cx="1314659" cy="1261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Plumbing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total, the City Hall plumbing fixtures use </a:t>
            </a:r>
            <a:r>
              <a:rPr lang="en-US" dirty="0" smtClean="0"/>
              <a:t>more </a:t>
            </a:r>
            <a:r>
              <a:rPr lang="en-US" dirty="0"/>
              <a:t>than 40% less water than standard </a:t>
            </a:r>
            <a:r>
              <a:rPr lang="en-US" dirty="0" smtClean="0"/>
              <a:t>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building operations will use at least 100,000 gallons less clean water than if standard fixtures had been </a:t>
            </a:r>
            <a:r>
              <a:rPr lang="en-US" dirty="0" smtClean="0"/>
              <a:t>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</a:t>
            </a:r>
            <a:r>
              <a:rPr lang="en-US" dirty="0" err="1"/>
              <a:t>WaterSense</a:t>
            </a:r>
            <a:r>
              <a:rPr lang="en-US" dirty="0"/>
              <a:t> labeled plumbing fixtures to help conserve water in your own home or business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6" y="0"/>
            <a:ext cx="12211346" cy="1371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1793825"/>
            <a:ext cx="3067050" cy="40195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308175"/>
            <a:ext cx="3048000" cy="2990850"/>
          </a:xfrm>
        </p:spPr>
      </p:pic>
    </p:spTree>
    <p:extLst>
      <p:ext uri="{BB962C8B-B14F-4D97-AF65-F5344CB8AC3E}">
        <p14:creationId xmlns:p14="http://schemas.microsoft.com/office/powerpoint/2010/main" val="10871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567" y="1124919"/>
            <a:ext cx="9875520" cy="1356360"/>
          </a:xfrm>
        </p:spPr>
        <p:txBody>
          <a:bodyPr/>
          <a:lstStyle/>
          <a:p>
            <a:r>
              <a:rPr lang="en-US" dirty="0" smtClean="0"/>
              <a:t>Lighting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37467" y="2162871"/>
            <a:ext cx="4754880" cy="1378354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Our light fixtures use </a:t>
            </a:r>
            <a:br>
              <a:rPr lang="en-US" b="0" dirty="0"/>
            </a:br>
            <a:r>
              <a:rPr lang="en-US" b="0" dirty="0"/>
              <a:t>high </a:t>
            </a:r>
            <a:r>
              <a:rPr lang="en-US" b="0" dirty="0" smtClean="0"/>
              <a:t>efficiency </a:t>
            </a:r>
            <a:r>
              <a:rPr lang="en-US" b="0" dirty="0"/>
              <a:t>LED and fluorescent lamps (bulbs</a:t>
            </a:r>
            <a:r>
              <a:rPr lang="en-US" b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As a result, the total exterior &amp; interior lighting design </a:t>
            </a:r>
            <a:r>
              <a:rPr lang="en-US" b="0" dirty="0" smtClean="0"/>
              <a:t>is </a:t>
            </a:r>
            <a:r>
              <a:rPr lang="en-US" b="0" dirty="0"/>
              <a:t>40% more energy efficient than required by </a:t>
            </a:r>
            <a:r>
              <a:rPr lang="en-US" b="0" dirty="0" smtClean="0"/>
              <a:t>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Consider </a:t>
            </a:r>
            <a:r>
              <a:rPr lang="en-US" b="0" dirty="0" smtClean="0"/>
              <a:t>a </a:t>
            </a:r>
            <a:r>
              <a:rPr lang="en-US" b="0" dirty="0"/>
              <a:t>higher efficiency option when replacing bulbs at home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3000" y="3541225"/>
            <a:ext cx="2943225" cy="1467028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269173" y="2277210"/>
            <a:ext cx="4754880" cy="924852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interior lighting uses ceiling and wall switch “smart”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Sensing </a:t>
            </a:r>
            <a:r>
              <a:rPr lang="en-US" b="0" dirty="0"/>
              <a:t>movement and body heat, they automatically turn lights off </a:t>
            </a:r>
            <a:r>
              <a:rPr lang="en-US" b="0" dirty="0" smtClean="0"/>
              <a:t> to </a:t>
            </a:r>
            <a:r>
              <a:rPr lang="en-US" b="0" dirty="0"/>
              <a:t>conserve energy in unoccupied rooms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6" y="0"/>
            <a:ext cx="12211346" cy="1371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012" y="4867275"/>
            <a:ext cx="2497885" cy="1673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43" y="4514381"/>
            <a:ext cx="2495410" cy="1873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307" y="3202062"/>
            <a:ext cx="3378043" cy="13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457</TotalTime>
  <Words>643</Words>
  <Application>Microsoft Office PowerPoint</Application>
  <PresentationFormat>Widescreen</PresentationFormat>
  <Paragraphs>66</Paragraphs>
  <Slides>13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Times New Roman</vt:lpstr>
      <vt:lpstr>Basis</vt:lpstr>
      <vt:lpstr>Our Green City Hall</vt:lpstr>
      <vt:lpstr>City Hall</vt:lpstr>
      <vt:lpstr>City Hall Roof</vt:lpstr>
      <vt:lpstr>Central Lake</vt:lpstr>
      <vt:lpstr>Rain Garden</vt:lpstr>
      <vt:lpstr>Alternative Transportation</vt:lpstr>
      <vt:lpstr>Construction</vt:lpstr>
      <vt:lpstr>Plumbing</vt:lpstr>
      <vt:lpstr>Lighting</vt:lpstr>
      <vt:lpstr>Furniture</vt:lpstr>
      <vt:lpstr>Irrigation</vt:lpstr>
      <vt:lpstr>City Hall Tours</vt:lpstr>
      <vt:lpstr>Thank You</vt:lpstr>
    </vt:vector>
  </TitlesOfParts>
  <Company>City of Palm Coast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Greener City Hall</dc:title>
  <dc:creator>Jordan Myers</dc:creator>
  <cp:lastModifiedBy>Jordan Myers</cp:lastModifiedBy>
  <cp:revision>32</cp:revision>
  <dcterms:created xsi:type="dcterms:W3CDTF">2016-05-17T20:26:49Z</dcterms:created>
  <dcterms:modified xsi:type="dcterms:W3CDTF">2016-06-02T20:15:25Z</dcterms:modified>
</cp:coreProperties>
</file>