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ptx"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6" r:id="rId1"/>
  </p:sldMasterIdLst>
  <p:notesMasterIdLst>
    <p:notesMasterId r:id="rId38"/>
  </p:notesMasterIdLst>
  <p:handoutMasterIdLst>
    <p:handoutMasterId r:id="rId39"/>
  </p:handoutMasterIdLst>
  <p:sldIdLst>
    <p:sldId id="256" r:id="rId2"/>
    <p:sldId id="324" r:id="rId3"/>
    <p:sldId id="346" r:id="rId4"/>
    <p:sldId id="330" r:id="rId5"/>
    <p:sldId id="365" r:id="rId6"/>
    <p:sldId id="363" r:id="rId7"/>
    <p:sldId id="362" r:id="rId8"/>
    <p:sldId id="353" r:id="rId9"/>
    <p:sldId id="354" r:id="rId10"/>
    <p:sldId id="355" r:id="rId11"/>
    <p:sldId id="356" r:id="rId12"/>
    <p:sldId id="331" r:id="rId13"/>
    <p:sldId id="359" r:id="rId14"/>
    <p:sldId id="329" r:id="rId15"/>
    <p:sldId id="357" r:id="rId16"/>
    <p:sldId id="358" r:id="rId17"/>
    <p:sldId id="361" r:id="rId18"/>
    <p:sldId id="325" r:id="rId19"/>
    <p:sldId id="332" r:id="rId20"/>
    <p:sldId id="328" r:id="rId21"/>
    <p:sldId id="345" r:id="rId22"/>
    <p:sldId id="333" r:id="rId23"/>
    <p:sldId id="334" r:id="rId24"/>
    <p:sldId id="335" r:id="rId25"/>
    <p:sldId id="336" r:id="rId26"/>
    <p:sldId id="337" r:id="rId27"/>
    <p:sldId id="347" r:id="rId28"/>
    <p:sldId id="349" r:id="rId29"/>
    <p:sldId id="340" r:id="rId30"/>
    <p:sldId id="350" r:id="rId31"/>
    <p:sldId id="339" r:id="rId32"/>
    <p:sldId id="352" r:id="rId33"/>
    <p:sldId id="360" r:id="rId34"/>
    <p:sldId id="341" r:id="rId35"/>
    <p:sldId id="342" r:id="rId36"/>
    <p:sldId id="366"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EF5410-4399-4B28-9C73-1618C0B4C0B2}">
          <p14:sldIdLst>
            <p14:sldId id="256"/>
            <p14:sldId id="324"/>
            <p14:sldId id="346"/>
            <p14:sldId id="330"/>
            <p14:sldId id="365"/>
            <p14:sldId id="363"/>
            <p14:sldId id="362"/>
            <p14:sldId id="353"/>
            <p14:sldId id="354"/>
            <p14:sldId id="355"/>
            <p14:sldId id="356"/>
            <p14:sldId id="331"/>
            <p14:sldId id="359"/>
            <p14:sldId id="329"/>
            <p14:sldId id="357"/>
            <p14:sldId id="358"/>
            <p14:sldId id="361"/>
            <p14:sldId id="325"/>
            <p14:sldId id="332"/>
            <p14:sldId id="328"/>
            <p14:sldId id="345"/>
            <p14:sldId id="333"/>
            <p14:sldId id="334"/>
            <p14:sldId id="335"/>
            <p14:sldId id="336"/>
            <p14:sldId id="337"/>
            <p14:sldId id="347"/>
            <p14:sldId id="349"/>
            <p14:sldId id="340"/>
            <p14:sldId id="350"/>
            <p14:sldId id="339"/>
            <p14:sldId id="352"/>
            <p14:sldId id="360"/>
            <p14:sldId id="341"/>
            <p14:sldId id="342"/>
            <p14:sldId id="366"/>
          </p14:sldIdLst>
        </p14:section>
        <p14:section name="Untitled Section" id="{9C5EC78F-6443-42F0-BF72-C5A85300BDF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3723" autoAdjust="0"/>
  </p:normalViewPr>
  <p:slideViewPr>
    <p:cSldViewPr>
      <p:cViewPr varScale="1">
        <p:scale>
          <a:sx n="86" d="100"/>
          <a:sy n="86" d="100"/>
        </p:scale>
        <p:origin x="270" y="84"/>
      </p:cViewPr>
      <p:guideLst>
        <p:guide orient="horz" pos="2160"/>
        <p:guide pos="3840"/>
      </p:guideLst>
    </p:cSldViewPr>
  </p:slideViewPr>
  <p:notesTextViewPr>
    <p:cViewPr>
      <p:scale>
        <a:sx n="1" d="1"/>
        <a:sy n="1" d="1"/>
      </p:scale>
      <p:origin x="0" y="0"/>
    </p:cViewPr>
  </p:notesTextViewPr>
  <p:sorterViewPr>
    <p:cViewPr>
      <p:scale>
        <a:sx n="100" d="100"/>
        <a:sy n="100" d="100"/>
      </p:scale>
      <p:origin x="0" y="-83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8FB31-D18D-41E4-B9BE-0DC8449D2D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593B67-7270-414F-8261-3784290CFBC8}">
      <dgm:prSet phldrT="[Text]"/>
      <dgm:spPr>
        <a:solidFill>
          <a:srgbClr val="0070C0"/>
        </a:solidFill>
      </dgm:spPr>
      <dgm:t>
        <a:bodyPr/>
        <a:lstStyle/>
        <a:p>
          <a:r>
            <a:rPr lang="en-US" dirty="0" smtClean="0"/>
            <a:t>Flagler County SHIP Office</a:t>
          </a:r>
          <a:endParaRPr lang="en-US" dirty="0"/>
        </a:p>
      </dgm:t>
    </dgm:pt>
    <dgm:pt modelId="{5D536588-63CD-42C0-8CAE-BC3679813F41}" type="parTrans" cxnId="{682D4C30-47EB-43AC-B4B2-14AC2D52FF29}">
      <dgm:prSet/>
      <dgm:spPr/>
      <dgm:t>
        <a:bodyPr/>
        <a:lstStyle/>
        <a:p>
          <a:endParaRPr lang="en-US"/>
        </a:p>
      </dgm:t>
    </dgm:pt>
    <dgm:pt modelId="{5EF30B5D-B3CC-42B6-9DD6-353231E36A80}" type="sibTrans" cxnId="{682D4C30-47EB-43AC-B4B2-14AC2D52FF29}">
      <dgm:prSet/>
      <dgm:spPr/>
      <dgm:t>
        <a:bodyPr/>
        <a:lstStyle/>
        <a:p>
          <a:endParaRPr lang="en-US"/>
        </a:p>
      </dgm:t>
    </dgm:pt>
    <dgm:pt modelId="{6A883861-3C15-4C64-890E-EB28FB69D081}">
      <dgm:prSet phldrT="[Text]"/>
      <dgm:spPr>
        <a:solidFill>
          <a:srgbClr val="0070C0"/>
        </a:solidFill>
      </dgm:spPr>
      <dgm:t>
        <a:bodyPr/>
        <a:lstStyle/>
        <a:p>
          <a:r>
            <a:rPr lang="en-US" dirty="0" smtClean="0"/>
            <a:t>Qualified Applicants</a:t>
          </a:r>
          <a:endParaRPr lang="en-US" dirty="0"/>
        </a:p>
      </dgm:t>
    </dgm:pt>
    <dgm:pt modelId="{4310BDEA-DA6A-45DC-99DD-7F2137546971}" type="parTrans" cxnId="{07ADA927-6D0E-432B-9000-BEABDE057080}">
      <dgm:prSet/>
      <dgm:spPr/>
      <dgm:t>
        <a:bodyPr/>
        <a:lstStyle/>
        <a:p>
          <a:endParaRPr lang="en-US"/>
        </a:p>
      </dgm:t>
    </dgm:pt>
    <dgm:pt modelId="{064911EF-7AB2-4D28-8908-FFA4D388A9D3}" type="sibTrans" cxnId="{07ADA927-6D0E-432B-9000-BEABDE057080}">
      <dgm:prSet/>
      <dgm:spPr/>
      <dgm:t>
        <a:bodyPr/>
        <a:lstStyle/>
        <a:p>
          <a:endParaRPr lang="en-US"/>
        </a:p>
      </dgm:t>
    </dgm:pt>
    <dgm:pt modelId="{CBC10D1A-C78A-40AF-A104-8BA2932936B8}">
      <dgm:prSet phldrT="[Text]"/>
      <dgm:spPr>
        <a:solidFill>
          <a:srgbClr val="0070C0"/>
        </a:solidFill>
      </dgm:spPr>
      <dgm:t>
        <a:bodyPr/>
        <a:lstStyle/>
        <a:p>
          <a:r>
            <a:rPr lang="en-US" dirty="0" smtClean="0"/>
            <a:t>City of Palm Coast</a:t>
          </a:r>
          <a:endParaRPr lang="en-US" dirty="0"/>
        </a:p>
      </dgm:t>
    </dgm:pt>
    <dgm:pt modelId="{F75595C1-D27B-4CA4-8A77-100ED8317446}" type="parTrans" cxnId="{2B43C979-DC3B-4510-BD4A-567CF8D11997}">
      <dgm:prSet/>
      <dgm:spPr/>
      <dgm:t>
        <a:bodyPr/>
        <a:lstStyle/>
        <a:p>
          <a:endParaRPr lang="en-US"/>
        </a:p>
      </dgm:t>
    </dgm:pt>
    <dgm:pt modelId="{9DDA64E3-F3D3-4FAA-97D0-15E9EA2297DC}" type="sibTrans" cxnId="{2B43C979-DC3B-4510-BD4A-567CF8D11997}">
      <dgm:prSet/>
      <dgm:spPr/>
      <dgm:t>
        <a:bodyPr/>
        <a:lstStyle/>
        <a:p>
          <a:endParaRPr lang="en-US"/>
        </a:p>
      </dgm:t>
    </dgm:pt>
    <dgm:pt modelId="{92CE334D-9B97-4A3D-9154-41D6C08A46BD}">
      <dgm:prSet phldrT="[Text]"/>
      <dgm:spPr>
        <a:solidFill>
          <a:srgbClr val="0070C0"/>
        </a:solidFill>
      </dgm:spPr>
      <dgm:t>
        <a:bodyPr/>
        <a:lstStyle/>
        <a:p>
          <a:r>
            <a:rPr lang="en-US" dirty="0" smtClean="0"/>
            <a:t>Guardian Community Services</a:t>
          </a:r>
          <a:endParaRPr lang="en-US" dirty="0"/>
        </a:p>
      </dgm:t>
    </dgm:pt>
    <dgm:pt modelId="{889035C0-0AF1-44C4-8EC4-E9A80406E3DD}" type="parTrans" cxnId="{98D14226-9F1B-42B2-8601-F4F6B3FA147C}">
      <dgm:prSet/>
      <dgm:spPr/>
      <dgm:t>
        <a:bodyPr/>
        <a:lstStyle/>
        <a:p>
          <a:endParaRPr lang="en-US"/>
        </a:p>
      </dgm:t>
    </dgm:pt>
    <dgm:pt modelId="{851F5AFD-D176-40C8-AFD0-929B2A4E95CA}" type="sibTrans" cxnId="{98D14226-9F1B-42B2-8601-F4F6B3FA147C}">
      <dgm:prSet/>
      <dgm:spPr/>
      <dgm:t>
        <a:bodyPr/>
        <a:lstStyle/>
        <a:p>
          <a:endParaRPr lang="en-US"/>
        </a:p>
      </dgm:t>
    </dgm:pt>
    <dgm:pt modelId="{45C97529-7B94-4FF7-8BA6-29B25EB1D176}">
      <dgm:prSet phldrT="[Text]"/>
      <dgm:spPr>
        <a:solidFill>
          <a:srgbClr val="0070C0"/>
        </a:solidFill>
      </dgm:spPr>
      <dgm:t>
        <a:bodyPr/>
        <a:lstStyle/>
        <a:p>
          <a:r>
            <a:rPr lang="en-US" dirty="0" smtClean="0"/>
            <a:t>Housing and Urban Development</a:t>
          </a:r>
          <a:endParaRPr lang="en-US" dirty="0"/>
        </a:p>
      </dgm:t>
    </dgm:pt>
    <dgm:pt modelId="{13D02DAC-FC69-4ADA-A887-CFCD0F6D0D90}" type="parTrans" cxnId="{837B4BF4-8E11-4E88-8319-FFB63B6BD5D2}">
      <dgm:prSet/>
      <dgm:spPr/>
      <dgm:t>
        <a:bodyPr/>
        <a:lstStyle/>
        <a:p>
          <a:endParaRPr lang="en-US"/>
        </a:p>
      </dgm:t>
    </dgm:pt>
    <dgm:pt modelId="{C004B2DE-30B0-4C62-B992-D459D780061C}" type="sibTrans" cxnId="{837B4BF4-8E11-4E88-8319-FFB63B6BD5D2}">
      <dgm:prSet/>
      <dgm:spPr/>
      <dgm:t>
        <a:bodyPr/>
        <a:lstStyle/>
        <a:p>
          <a:endParaRPr lang="en-US"/>
        </a:p>
      </dgm:t>
    </dgm:pt>
    <dgm:pt modelId="{B22DE6AF-67F0-4A91-9E51-D6231FD6B495}">
      <dgm:prSet/>
      <dgm:spPr>
        <a:solidFill>
          <a:srgbClr val="0070C0"/>
        </a:solidFill>
      </dgm:spPr>
      <dgm:t>
        <a:bodyPr/>
        <a:lstStyle/>
        <a:p>
          <a:r>
            <a:rPr lang="en-US" dirty="0" smtClean="0"/>
            <a:t>Licensed Contractors</a:t>
          </a:r>
          <a:endParaRPr lang="en-US" dirty="0"/>
        </a:p>
      </dgm:t>
    </dgm:pt>
    <dgm:pt modelId="{BC72A000-3E08-49C3-9E71-D70806FA6429}" type="parTrans" cxnId="{64C53C8D-2982-4CF7-A22D-2BF9B18C332F}">
      <dgm:prSet/>
      <dgm:spPr/>
      <dgm:t>
        <a:bodyPr/>
        <a:lstStyle/>
        <a:p>
          <a:endParaRPr lang="en-US"/>
        </a:p>
      </dgm:t>
    </dgm:pt>
    <dgm:pt modelId="{5D86F342-C155-415D-8C8B-E188EF289955}" type="sibTrans" cxnId="{64C53C8D-2982-4CF7-A22D-2BF9B18C332F}">
      <dgm:prSet/>
      <dgm:spPr/>
      <dgm:t>
        <a:bodyPr/>
        <a:lstStyle/>
        <a:p>
          <a:endParaRPr lang="en-US"/>
        </a:p>
      </dgm:t>
    </dgm:pt>
    <dgm:pt modelId="{5121E4A3-CD6A-4175-B8C7-79356470C350}" type="pres">
      <dgm:prSet presAssocID="{31A8FB31-D18D-41E4-B9BE-0DC8449D2D21}" presName="diagram" presStyleCnt="0">
        <dgm:presLayoutVars>
          <dgm:dir/>
          <dgm:resizeHandles val="exact"/>
        </dgm:presLayoutVars>
      </dgm:prSet>
      <dgm:spPr/>
      <dgm:t>
        <a:bodyPr/>
        <a:lstStyle/>
        <a:p>
          <a:endParaRPr lang="en-US"/>
        </a:p>
      </dgm:t>
    </dgm:pt>
    <dgm:pt modelId="{D2818893-17C6-4BEA-854D-6D2CB0214A19}" type="pres">
      <dgm:prSet presAssocID="{BF593B67-7270-414F-8261-3784290CFBC8}" presName="node" presStyleLbl="node1" presStyleIdx="0" presStyleCnt="6">
        <dgm:presLayoutVars>
          <dgm:bulletEnabled val="1"/>
        </dgm:presLayoutVars>
      </dgm:prSet>
      <dgm:spPr/>
      <dgm:t>
        <a:bodyPr/>
        <a:lstStyle/>
        <a:p>
          <a:endParaRPr lang="en-US"/>
        </a:p>
      </dgm:t>
    </dgm:pt>
    <dgm:pt modelId="{DBAD14EA-3565-4BB6-99C6-F3749AE82661}" type="pres">
      <dgm:prSet presAssocID="{5EF30B5D-B3CC-42B6-9DD6-353231E36A80}" presName="sibTrans" presStyleCnt="0"/>
      <dgm:spPr/>
    </dgm:pt>
    <dgm:pt modelId="{0EB6B9DD-E59A-4360-BF35-033C92BD3184}" type="pres">
      <dgm:prSet presAssocID="{B22DE6AF-67F0-4A91-9E51-D6231FD6B495}" presName="node" presStyleLbl="node1" presStyleIdx="1" presStyleCnt="6">
        <dgm:presLayoutVars>
          <dgm:bulletEnabled val="1"/>
        </dgm:presLayoutVars>
      </dgm:prSet>
      <dgm:spPr/>
      <dgm:t>
        <a:bodyPr/>
        <a:lstStyle/>
        <a:p>
          <a:endParaRPr lang="en-US"/>
        </a:p>
      </dgm:t>
    </dgm:pt>
    <dgm:pt modelId="{7E691FFD-0D6C-413C-9FF8-A65E18F55313}" type="pres">
      <dgm:prSet presAssocID="{5D86F342-C155-415D-8C8B-E188EF289955}" presName="sibTrans" presStyleCnt="0"/>
      <dgm:spPr/>
    </dgm:pt>
    <dgm:pt modelId="{B12F6ACE-D7C7-4516-BB11-4842A52C845B}" type="pres">
      <dgm:prSet presAssocID="{6A883861-3C15-4C64-890E-EB28FB69D081}" presName="node" presStyleLbl="node1" presStyleIdx="2" presStyleCnt="6" custLinFactNeighborX="-103" custLinFactNeighborY="-2889">
        <dgm:presLayoutVars>
          <dgm:bulletEnabled val="1"/>
        </dgm:presLayoutVars>
      </dgm:prSet>
      <dgm:spPr/>
      <dgm:t>
        <a:bodyPr/>
        <a:lstStyle/>
        <a:p>
          <a:endParaRPr lang="en-US"/>
        </a:p>
      </dgm:t>
    </dgm:pt>
    <dgm:pt modelId="{E0976E8D-D6E1-46CC-AC5D-F31B17AC3FDA}" type="pres">
      <dgm:prSet presAssocID="{064911EF-7AB2-4D28-8908-FFA4D388A9D3}" presName="sibTrans" presStyleCnt="0"/>
      <dgm:spPr/>
    </dgm:pt>
    <dgm:pt modelId="{EC75E424-7C36-40E9-885F-F1F73C17C183}" type="pres">
      <dgm:prSet presAssocID="{CBC10D1A-C78A-40AF-A104-8BA2932936B8}" presName="node" presStyleLbl="node1" presStyleIdx="3" presStyleCnt="6" custLinFactNeighborX="-308" custLinFactNeighborY="-2889">
        <dgm:presLayoutVars>
          <dgm:bulletEnabled val="1"/>
        </dgm:presLayoutVars>
      </dgm:prSet>
      <dgm:spPr/>
      <dgm:t>
        <a:bodyPr/>
        <a:lstStyle/>
        <a:p>
          <a:endParaRPr lang="en-US"/>
        </a:p>
      </dgm:t>
    </dgm:pt>
    <dgm:pt modelId="{229BB41C-626B-4284-B68E-D06CBDEB6108}" type="pres">
      <dgm:prSet presAssocID="{9DDA64E3-F3D3-4FAA-97D0-15E9EA2297DC}" presName="sibTrans" presStyleCnt="0"/>
      <dgm:spPr/>
    </dgm:pt>
    <dgm:pt modelId="{8E15C318-A705-4777-BF9B-F39F7E39292B}" type="pres">
      <dgm:prSet presAssocID="{92CE334D-9B97-4A3D-9154-41D6C08A46BD}" presName="node" presStyleLbl="node1" presStyleIdx="4" presStyleCnt="6">
        <dgm:presLayoutVars>
          <dgm:bulletEnabled val="1"/>
        </dgm:presLayoutVars>
      </dgm:prSet>
      <dgm:spPr/>
      <dgm:t>
        <a:bodyPr/>
        <a:lstStyle/>
        <a:p>
          <a:endParaRPr lang="en-US"/>
        </a:p>
      </dgm:t>
    </dgm:pt>
    <dgm:pt modelId="{ECE88499-EEAB-4B4C-AE9A-3E7625F1021B}" type="pres">
      <dgm:prSet presAssocID="{851F5AFD-D176-40C8-AFD0-929B2A4E95CA}" presName="sibTrans" presStyleCnt="0"/>
      <dgm:spPr/>
    </dgm:pt>
    <dgm:pt modelId="{7D5C33C1-5DAD-408C-ACB8-8EB6C8947E26}" type="pres">
      <dgm:prSet presAssocID="{45C97529-7B94-4FF7-8BA6-29B25EB1D176}" presName="node" presStyleLbl="node1" presStyleIdx="5" presStyleCnt="6">
        <dgm:presLayoutVars>
          <dgm:bulletEnabled val="1"/>
        </dgm:presLayoutVars>
      </dgm:prSet>
      <dgm:spPr/>
      <dgm:t>
        <a:bodyPr/>
        <a:lstStyle/>
        <a:p>
          <a:endParaRPr lang="en-US"/>
        </a:p>
      </dgm:t>
    </dgm:pt>
  </dgm:ptLst>
  <dgm:cxnLst>
    <dgm:cxn modelId="{B930C790-5590-4BB7-844B-FD5EE89D23B2}" type="presOf" srcId="{BF593B67-7270-414F-8261-3784290CFBC8}" destId="{D2818893-17C6-4BEA-854D-6D2CB0214A19}" srcOrd="0" destOrd="0" presId="urn:microsoft.com/office/officeart/2005/8/layout/default"/>
    <dgm:cxn modelId="{14190C31-4F85-4234-BA86-C72D01B2F5D9}" type="presOf" srcId="{45C97529-7B94-4FF7-8BA6-29B25EB1D176}" destId="{7D5C33C1-5DAD-408C-ACB8-8EB6C8947E26}" srcOrd="0" destOrd="0" presId="urn:microsoft.com/office/officeart/2005/8/layout/default"/>
    <dgm:cxn modelId="{64C53C8D-2982-4CF7-A22D-2BF9B18C332F}" srcId="{31A8FB31-D18D-41E4-B9BE-0DC8449D2D21}" destId="{B22DE6AF-67F0-4A91-9E51-D6231FD6B495}" srcOrd="1" destOrd="0" parTransId="{BC72A000-3E08-49C3-9E71-D70806FA6429}" sibTransId="{5D86F342-C155-415D-8C8B-E188EF289955}"/>
    <dgm:cxn modelId="{837B4BF4-8E11-4E88-8319-FFB63B6BD5D2}" srcId="{31A8FB31-D18D-41E4-B9BE-0DC8449D2D21}" destId="{45C97529-7B94-4FF7-8BA6-29B25EB1D176}" srcOrd="5" destOrd="0" parTransId="{13D02DAC-FC69-4ADA-A887-CFCD0F6D0D90}" sibTransId="{C004B2DE-30B0-4C62-B992-D459D780061C}"/>
    <dgm:cxn modelId="{682D4C30-47EB-43AC-B4B2-14AC2D52FF29}" srcId="{31A8FB31-D18D-41E4-B9BE-0DC8449D2D21}" destId="{BF593B67-7270-414F-8261-3784290CFBC8}" srcOrd="0" destOrd="0" parTransId="{5D536588-63CD-42C0-8CAE-BC3679813F41}" sibTransId="{5EF30B5D-B3CC-42B6-9DD6-353231E36A80}"/>
    <dgm:cxn modelId="{18CE9825-F876-4B7B-A27A-115CD286DBEC}" type="presOf" srcId="{CBC10D1A-C78A-40AF-A104-8BA2932936B8}" destId="{EC75E424-7C36-40E9-885F-F1F73C17C183}" srcOrd="0" destOrd="0" presId="urn:microsoft.com/office/officeart/2005/8/layout/default"/>
    <dgm:cxn modelId="{59050625-7B72-4555-8BF0-20A928008BC3}" type="presOf" srcId="{6A883861-3C15-4C64-890E-EB28FB69D081}" destId="{B12F6ACE-D7C7-4516-BB11-4842A52C845B}" srcOrd="0" destOrd="0" presId="urn:microsoft.com/office/officeart/2005/8/layout/default"/>
    <dgm:cxn modelId="{B0D08990-AB26-4F17-B2E3-D02203A686CB}" type="presOf" srcId="{B22DE6AF-67F0-4A91-9E51-D6231FD6B495}" destId="{0EB6B9DD-E59A-4360-BF35-033C92BD3184}" srcOrd="0" destOrd="0" presId="urn:microsoft.com/office/officeart/2005/8/layout/default"/>
    <dgm:cxn modelId="{B0EABA64-6D09-4751-AE95-A05051CA290E}" type="presOf" srcId="{92CE334D-9B97-4A3D-9154-41D6C08A46BD}" destId="{8E15C318-A705-4777-BF9B-F39F7E39292B}" srcOrd="0" destOrd="0" presId="urn:microsoft.com/office/officeart/2005/8/layout/default"/>
    <dgm:cxn modelId="{2B43C979-DC3B-4510-BD4A-567CF8D11997}" srcId="{31A8FB31-D18D-41E4-B9BE-0DC8449D2D21}" destId="{CBC10D1A-C78A-40AF-A104-8BA2932936B8}" srcOrd="3" destOrd="0" parTransId="{F75595C1-D27B-4CA4-8A77-100ED8317446}" sibTransId="{9DDA64E3-F3D3-4FAA-97D0-15E9EA2297DC}"/>
    <dgm:cxn modelId="{30524B45-1213-4770-AC62-344108C43CE2}" type="presOf" srcId="{31A8FB31-D18D-41E4-B9BE-0DC8449D2D21}" destId="{5121E4A3-CD6A-4175-B8C7-79356470C350}" srcOrd="0" destOrd="0" presId="urn:microsoft.com/office/officeart/2005/8/layout/default"/>
    <dgm:cxn modelId="{07ADA927-6D0E-432B-9000-BEABDE057080}" srcId="{31A8FB31-D18D-41E4-B9BE-0DC8449D2D21}" destId="{6A883861-3C15-4C64-890E-EB28FB69D081}" srcOrd="2" destOrd="0" parTransId="{4310BDEA-DA6A-45DC-99DD-7F2137546971}" sibTransId="{064911EF-7AB2-4D28-8908-FFA4D388A9D3}"/>
    <dgm:cxn modelId="{98D14226-9F1B-42B2-8601-F4F6B3FA147C}" srcId="{31A8FB31-D18D-41E4-B9BE-0DC8449D2D21}" destId="{92CE334D-9B97-4A3D-9154-41D6C08A46BD}" srcOrd="4" destOrd="0" parTransId="{889035C0-0AF1-44C4-8EC4-E9A80406E3DD}" sibTransId="{851F5AFD-D176-40C8-AFD0-929B2A4E95CA}"/>
    <dgm:cxn modelId="{73771635-8BD8-481B-ADF1-A22621AE715C}" type="presParOf" srcId="{5121E4A3-CD6A-4175-B8C7-79356470C350}" destId="{D2818893-17C6-4BEA-854D-6D2CB0214A19}" srcOrd="0" destOrd="0" presId="urn:microsoft.com/office/officeart/2005/8/layout/default"/>
    <dgm:cxn modelId="{09D40E9D-2F1E-41C7-9079-F4EDF82504AA}" type="presParOf" srcId="{5121E4A3-CD6A-4175-B8C7-79356470C350}" destId="{DBAD14EA-3565-4BB6-99C6-F3749AE82661}" srcOrd="1" destOrd="0" presId="urn:microsoft.com/office/officeart/2005/8/layout/default"/>
    <dgm:cxn modelId="{608A16CB-2488-44BF-B55C-93B3D2C1FF9D}" type="presParOf" srcId="{5121E4A3-CD6A-4175-B8C7-79356470C350}" destId="{0EB6B9DD-E59A-4360-BF35-033C92BD3184}" srcOrd="2" destOrd="0" presId="urn:microsoft.com/office/officeart/2005/8/layout/default"/>
    <dgm:cxn modelId="{14516A13-5EC6-4E41-AB7A-868113A78352}" type="presParOf" srcId="{5121E4A3-CD6A-4175-B8C7-79356470C350}" destId="{7E691FFD-0D6C-413C-9FF8-A65E18F55313}" srcOrd="3" destOrd="0" presId="urn:microsoft.com/office/officeart/2005/8/layout/default"/>
    <dgm:cxn modelId="{A6D033F6-69D4-40A1-A559-D375EC402E1B}" type="presParOf" srcId="{5121E4A3-CD6A-4175-B8C7-79356470C350}" destId="{B12F6ACE-D7C7-4516-BB11-4842A52C845B}" srcOrd="4" destOrd="0" presId="urn:microsoft.com/office/officeart/2005/8/layout/default"/>
    <dgm:cxn modelId="{CCD0AE20-837D-404A-99B7-36DA1DC62C97}" type="presParOf" srcId="{5121E4A3-CD6A-4175-B8C7-79356470C350}" destId="{E0976E8D-D6E1-46CC-AC5D-F31B17AC3FDA}" srcOrd="5" destOrd="0" presId="urn:microsoft.com/office/officeart/2005/8/layout/default"/>
    <dgm:cxn modelId="{A9EE1E16-B099-47F5-A380-86734227DF7B}" type="presParOf" srcId="{5121E4A3-CD6A-4175-B8C7-79356470C350}" destId="{EC75E424-7C36-40E9-885F-F1F73C17C183}" srcOrd="6" destOrd="0" presId="urn:microsoft.com/office/officeart/2005/8/layout/default"/>
    <dgm:cxn modelId="{9DADB63E-62FE-4B1A-8FEB-7F5F5A5E6D9A}" type="presParOf" srcId="{5121E4A3-CD6A-4175-B8C7-79356470C350}" destId="{229BB41C-626B-4284-B68E-D06CBDEB6108}" srcOrd="7" destOrd="0" presId="urn:microsoft.com/office/officeart/2005/8/layout/default"/>
    <dgm:cxn modelId="{CDC8D6B5-502D-45E8-9201-2474CAD0DA7F}" type="presParOf" srcId="{5121E4A3-CD6A-4175-B8C7-79356470C350}" destId="{8E15C318-A705-4777-BF9B-F39F7E39292B}" srcOrd="8" destOrd="0" presId="urn:microsoft.com/office/officeart/2005/8/layout/default"/>
    <dgm:cxn modelId="{00C6E8AB-6739-4AE6-82E8-8F32B6DDD2E9}" type="presParOf" srcId="{5121E4A3-CD6A-4175-B8C7-79356470C350}" destId="{ECE88499-EEAB-4B4C-AE9A-3E7625F1021B}" srcOrd="9" destOrd="0" presId="urn:microsoft.com/office/officeart/2005/8/layout/default"/>
    <dgm:cxn modelId="{69B337FB-3AD0-404D-B401-13DE4159135D}" type="presParOf" srcId="{5121E4A3-CD6A-4175-B8C7-79356470C350}" destId="{7D5C33C1-5DAD-408C-ACB8-8EB6C8947E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18893-17C6-4BEA-854D-6D2CB0214A19}">
      <dsp:nvSpPr>
        <dsp:cNvPr id="0" name=""/>
        <dsp:cNvSpPr/>
      </dsp:nvSpPr>
      <dsp:spPr>
        <a:xfrm>
          <a:off x="1221978" y="2645"/>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Flagler County SHIP Office</a:t>
          </a:r>
          <a:endParaRPr lang="en-US" sz="2900" kern="1200" dirty="0"/>
        </a:p>
      </dsp:txBody>
      <dsp:txXfrm>
        <a:off x="1221978" y="2645"/>
        <a:ext cx="2706687" cy="1624012"/>
      </dsp:txXfrm>
    </dsp:sp>
    <dsp:sp modelId="{0EB6B9DD-E59A-4360-BF35-033C92BD3184}">
      <dsp:nvSpPr>
        <dsp:cNvPr id="0" name=""/>
        <dsp:cNvSpPr/>
      </dsp:nvSpPr>
      <dsp:spPr>
        <a:xfrm>
          <a:off x="4199334" y="2645"/>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Licensed Contractors</a:t>
          </a:r>
          <a:endParaRPr lang="en-US" sz="2900" kern="1200" dirty="0"/>
        </a:p>
      </dsp:txBody>
      <dsp:txXfrm>
        <a:off x="4199334" y="2645"/>
        <a:ext cx="2706687" cy="1624012"/>
      </dsp:txXfrm>
    </dsp:sp>
    <dsp:sp modelId="{B12F6ACE-D7C7-4516-BB11-4842A52C845B}">
      <dsp:nvSpPr>
        <dsp:cNvPr id="0" name=""/>
        <dsp:cNvSpPr/>
      </dsp:nvSpPr>
      <dsp:spPr>
        <a:xfrm>
          <a:off x="1219190" y="1850409"/>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Qualified Applicants</a:t>
          </a:r>
          <a:endParaRPr lang="en-US" sz="2900" kern="1200" dirty="0"/>
        </a:p>
      </dsp:txBody>
      <dsp:txXfrm>
        <a:off x="1219190" y="1850409"/>
        <a:ext cx="2706687" cy="1624012"/>
      </dsp:txXfrm>
    </dsp:sp>
    <dsp:sp modelId="{EC75E424-7C36-40E9-885F-F1F73C17C183}">
      <dsp:nvSpPr>
        <dsp:cNvPr id="0" name=""/>
        <dsp:cNvSpPr/>
      </dsp:nvSpPr>
      <dsp:spPr>
        <a:xfrm>
          <a:off x="4190997" y="1850409"/>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City of Palm Coast</a:t>
          </a:r>
          <a:endParaRPr lang="en-US" sz="2900" kern="1200" dirty="0"/>
        </a:p>
      </dsp:txBody>
      <dsp:txXfrm>
        <a:off x="4190997" y="1850409"/>
        <a:ext cx="2706687" cy="1624012"/>
      </dsp:txXfrm>
    </dsp:sp>
    <dsp:sp modelId="{8E15C318-A705-4777-BF9B-F39F7E39292B}">
      <dsp:nvSpPr>
        <dsp:cNvPr id="0" name=""/>
        <dsp:cNvSpPr/>
      </dsp:nvSpPr>
      <dsp:spPr>
        <a:xfrm>
          <a:off x="1221978" y="3792008"/>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Guardian Community Services</a:t>
          </a:r>
          <a:endParaRPr lang="en-US" sz="2900" kern="1200" dirty="0"/>
        </a:p>
      </dsp:txBody>
      <dsp:txXfrm>
        <a:off x="1221978" y="3792008"/>
        <a:ext cx="2706687" cy="1624012"/>
      </dsp:txXfrm>
    </dsp:sp>
    <dsp:sp modelId="{7D5C33C1-5DAD-408C-ACB8-8EB6C8947E26}">
      <dsp:nvSpPr>
        <dsp:cNvPr id="0" name=""/>
        <dsp:cNvSpPr/>
      </dsp:nvSpPr>
      <dsp:spPr>
        <a:xfrm>
          <a:off x="4199334" y="3792008"/>
          <a:ext cx="2706687" cy="1624012"/>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Housing and Urban Development</a:t>
          </a:r>
          <a:endParaRPr lang="en-US" sz="2900" kern="1200" dirty="0"/>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F27C58F-CF8F-4ED8-8724-38457683467D}" type="datetimeFigureOut">
              <a:rPr lang="en-US" smtClean="0"/>
              <a:t>1/20/2017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D03C8FD-0937-4963-94C3-052A60C5F52D}" type="slidenum">
              <a:rPr lang="en-US" smtClean="0"/>
              <a:t>‹#›</a:t>
            </a:fld>
            <a:endParaRPr lang="en-US"/>
          </a:p>
        </p:txBody>
      </p:sp>
    </p:spTree>
    <p:extLst>
      <p:ext uri="{BB962C8B-B14F-4D97-AF65-F5344CB8AC3E}">
        <p14:creationId xmlns:p14="http://schemas.microsoft.com/office/powerpoint/2010/main" val="187041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ABC500-A71D-4BE8-ABC1-0F7F370AB0F9}" type="datetimeFigureOut">
              <a:rPr lang="en-US" smtClean="0"/>
              <a:pPr/>
              <a:t>1/20/2017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0C6658E-946A-4B24-8C22-AF9DCE213555}" type="slidenum">
              <a:rPr lang="en-US" smtClean="0"/>
              <a:pPr/>
              <a:t>‹#›</a:t>
            </a:fld>
            <a:endParaRPr lang="en-US"/>
          </a:p>
        </p:txBody>
      </p:sp>
    </p:spTree>
    <p:extLst>
      <p:ext uri="{BB962C8B-B14F-4D97-AF65-F5344CB8AC3E}">
        <p14:creationId xmlns:p14="http://schemas.microsoft.com/office/powerpoint/2010/main" val="29814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our annual workshop.</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a:t>
            </a:fld>
            <a:endParaRPr lang="en-US"/>
          </a:p>
        </p:txBody>
      </p:sp>
    </p:spTree>
    <p:extLst>
      <p:ext uri="{BB962C8B-B14F-4D97-AF65-F5344CB8AC3E}">
        <p14:creationId xmlns:p14="http://schemas.microsoft.com/office/powerpoint/2010/main" val="89796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10</a:t>
            </a:fld>
            <a:endParaRPr lang="en-US"/>
          </a:p>
        </p:txBody>
      </p:sp>
    </p:spTree>
    <p:extLst>
      <p:ext uri="{BB962C8B-B14F-4D97-AF65-F5344CB8AC3E}">
        <p14:creationId xmlns:p14="http://schemas.microsoft.com/office/powerpoint/2010/main" val="139782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is also the income qualification step.  Start by filling out the application and gathering your secondary</a:t>
            </a:r>
            <a:r>
              <a:rPr lang="en-US" baseline="0" dirty="0" smtClean="0"/>
              <a:t> information.</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11</a:t>
            </a:fld>
            <a:endParaRPr lang="en-US"/>
          </a:p>
        </p:txBody>
      </p:sp>
    </p:spTree>
    <p:extLst>
      <p:ext uri="{BB962C8B-B14F-4D97-AF65-F5344CB8AC3E}">
        <p14:creationId xmlns:p14="http://schemas.microsoft.com/office/powerpoint/2010/main" val="30474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the most recent</a:t>
            </a:r>
            <a:r>
              <a:rPr lang="en-US" baseline="0" dirty="0" smtClean="0"/>
              <a:t> income qualification requirements.  The application focuses on these requirements.  Val Bradley of Flagler County SHIP can answer specific questions on these requirements.  Income by household members.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12</a:t>
            </a:fld>
            <a:endParaRPr lang="en-US"/>
          </a:p>
        </p:txBody>
      </p:sp>
    </p:spTree>
    <p:extLst>
      <p:ext uri="{BB962C8B-B14F-4D97-AF65-F5344CB8AC3E}">
        <p14:creationId xmlns:p14="http://schemas.microsoft.com/office/powerpoint/2010/main" val="196815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Very important these</a:t>
            </a:r>
            <a:r>
              <a:rPr lang="en-US" baseline="0" dirty="0" smtClean="0"/>
              <a:t> are the type of projects we are talking about.  Generally these projects are oriented toward bringing houses up to building code and a decent and safe standard.</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13</a:t>
            </a:fld>
            <a:endParaRPr lang="en-US"/>
          </a:p>
        </p:txBody>
      </p:sp>
    </p:spTree>
    <p:extLst>
      <p:ext uri="{BB962C8B-B14F-4D97-AF65-F5344CB8AC3E}">
        <p14:creationId xmlns:p14="http://schemas.microsoft.com/office/powerpoint/2010/main" val="31264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Very important these</a:t>
            </a:r>
            <a:r>
              <a:rPr lang="en-US" baseline="0" dirty="0" smtClean="0"/>
              <a:t> are the type of projects we are talking about.  Generally these projects are oriented toward bringing houses up to building code and a decent and safe standard.  ELECTRICALSERVICES, WIRING, PLUMBING AND STRUCTURAL DEFECTS.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14</a:t>
            </a:fld>
            <a:endParaRPr lang="en-US"/>
          </a:p>
        </p:txBody>
      </p:sp>
    </p:spTree>
    <p:extLst>
      <p:ext uri="{BB962C8B-B14F-4D97-AF65-F5344CB8AC3E}">
        <p14:creationId xmlns:p14="http://schemas.microsoft.com/office/powerpoint/2010/main" val="7697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ITEMS RELATED TO HEALTH</a:t>
            </a:r>
            <a:r>
              <a:rPr lang="en-US" baseline="0" dirty="0" smtClean="0"/>
              <a:t> AND SAFETY SUCH AS ROOFS, BATHROOMS FIXTURES, KITCHEN FACILITIES, AND WINDOWS.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15</a:t>
            </a:fld>
            <a:endParaRPr lang="en-US"/>
          </a:p>
        </p:txBody>
      </p:sp>
    </p:spTree>
    <p:extLst>
      <p:ext uri="{BB962C8B-B14F-4D97-AF65-F5344CB8AC3E}">
        <p14:creationId xmlns:p14="http://schemas.microsoft.com/office/powerpoint/2010/main" val="2503145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PROGRAM STRONGLY ENCOURAGES APPLICATIONS FROM</a:t>
            </a:r>
            <a:r>
              <a:rPr lang="en-US" baseline="0" dirty="0" smtClean="0"/>
              <a:t> THOSE WITH A DISABILITY….IMPROVEMENTS OF THESE SORT INCLUDE RAMPS, GRAB BARS AND DOOR WIDENING.</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16</a:t>
            </a:fld>
            <a:endParaRPr lang="en-US"/>
          </a:p>
        </p:txBody>
      </p:sp>
    </p:spTree>
    <p:extLst>
      <p:ext uri="{BB962C8B-B14F-4D97-AF65-F5344CB8AC3E}">
        <p14:creationId xmlns:p14="http://schemas.microsoft.com/office/powerpoint/2010/main" val="2693350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GENERAL PROPERTY IMPROVEMENTS, IMPROVEMENTS THAT CAN MAKE THE HOUSE FEEL MORE COMFORTABLE</a:t>
            </a:r>
            <a:r>
              <a:rPr lang="en-US" baseline="0" dirty="0" smtClean="0"/>
              <a:t> AND NICERS, SUCH AS PAINT, CARPET, VINYL AND CABINENET</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17</a:t>
            </a:fld>
            <a:endParaRPr lang="en-US"/>
          </a:p>
        </p:txBody>
      </p:sp>
    </p:spTree>
    <p:extLst>
      <p:ext uri="{BB962C8B-B14F-4D97-AF65-F5344CB8AC3E}">
        <p14:creationId xmlns:p14="http://schemas.microsoft.com/office/powerpoint/2010/main" val="47125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18</a:t>
            </a:fld>
            <a:endParaRPr lang="en-US"/>
          </a:p>
        </p:txBody>
      </p:sp>
    </p:spTree>
    <p:extLst>
      <p:ext uri="{BB962C8B-B14F-4D97-AF65-F5344CB8AC3E}">
        <p14:creationId xmlns:p14="http://schemas.microsoft.com/office/powerpoint/2010/main" val="234451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LOOK AT THE </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19</a:t>
            </a:fld>
            <a:endParaRPr lang="en-US"/>
          </a:p>
        </p:txBody>
      </p:sp>
    </p:spTree>
    <p:extLst>
      <p:ext uri="{BB962C8B-B14F-4D97-AF65-F5344CB8AC3E}">
        <p14:creationId xmlns:p14="http://schemas.microsoft.com/office/powerpoint/2010/main" val="181472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CDBG program stands</a:t>
            </a:r>
            <a:r>
              <a:rPr lang="en-US" baseline="0" dirty="0" smtClean="0"/>
              <a:t> for Community Development Block  Program.  </a:t>
            </a:r>
            <a:r>
              <a:rPr lang="en-US" dirty="0" smtClean="0"/>
              <a:t> is mainly what we are talking about today.  It is a Federal program established</a:t>
            </a:r>
            <a:r>
              <a:rPr lang="en-US" baseline="0" dirty="0" smtClean="0"/>
              <a:t> in 1974.  The City receives funds and implements them through a coordinated program.  This portion of the program is housing rehabilitation funds.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2</a:t>
            </a:fld>
            <a:endParaRPr lang="en-US"/>
          </a:p>
        </p:txBody>
      </p:sp>
    </p:spTree>
    <p:extLst>
      <p:ext uri="{BB962C8B-B14F-4D97-AF65-F5344CB8AC3E}">
        <p14:creationId xmlns:p14="http://schemas.microsoft.com/office/powerpoint/2010/main" val="171574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20</a:t>
            </a:fld>
            <a:endParaRPr lang="en-US"/>
          </a:p>
        </p:txBody>
      </p:sp>
    </p:spTree>
    <p:extLst>
      <p:ext uri="{BB962C8B-B14F-4D97-AF65-F5344CB8AC3E}">
        <p14:creationId xmlns:p14="http://schemas.microsoft.com/office/powerpoint/2010/main" val="429006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21</a:t>
            </a:fld>
            <a:endParaRPr lang="en-US"/>
          </a:p>
        </p:txBody>
      </p:sp>
    </p:spTree>
    <p:extLst>
      <p:ext uri="{BB962C8B-B14F-4D97-AF65-F5344CB8AC3E}">
        <p14:creationId xmlns:p14="http://schemas.microsoft.com/office/powerpoint/2010/main" val="2433078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Everyone that income</a:t>
            </a:r>
            <a:r>
              <a:rPr lang="en-US" baseline="0" dirty="0" smtClean="0"/>
              <a:t> qualifies will have their house inspected  .   </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22</a:t>
            </a:fld>
            <a:endParaRPr lang="en-US"/>
          </a:p>
        </p:txBody>
      </p:sp>
    </p:spTree>
    <p:extLst>
      <p:ext uri="{BB962C8B-B14F-4D97-AF65-F5344CB8AC3E}">
        <p14:creationId xmlns:p14="http://schemas.microsoft.com/office/powerpoint/2010/main" val="49867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23</a:t>
            </a:fld>
            <a:endParaRPr lang="en-US"/>
          </a:p>
        </p:txBody>
      </p:sp>
    </p:spTree>
    <p:extLst>
      <p:ext uri="{BB962C8B-B14F-4D97-AF65-F5344CB8AC3E}">
        <p14:creationId xmlns:p14="http://schemas.microsoft.com/office/powerpoint/2010/main" val="370609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24</a:t>
            </a:fld>
            <a:endParaRPr lang="en-US"/>
          </a:p>
        </p:txBody>
      </p:sp>
    </p:spTree>
    <p:extLst>
      <p:ext uri="{BB962C8B-B14F-4D97-AF65-F5344CB8AC3E}">
        <p14:creationId xmlns:p14="http://schemas.microsoft.com/office/powerpoint/2010/main" val="59868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25</a:t>
            </a:fld>
            <a:endParaRPr lang="en-US"/>
          </a:p>
        </p:txBody>
      </p:sp>
    </p:spTree>
    <p:extLst>
      <p:ext uri="{BB962C8B-B14F-4D97-AF65-F5344CB8AC3E}">
        <p14:creationId xmlns:p14="http://schemas.microsoft.com/office/powerpoint/2010/main" val="4240512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26</a:t>
            </a:fld>
            <a:endParaRPr lang="en-US"/>
          </a:p>
        </p:txBody>
      </p:sp>
    </p:spTree>
    <p:extLst>
      <p:ext uri="{BB962C8B-B14F-4D97-AF65-F5344CB8AC3E}">
        <p14:creationId xmlns:p14="http://schemas.microsoft.com/office/powerpoint/2010/main" val="2706826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27</a:t>
            </a:fld>
            <a:endParaRPr lang="en-US"/>
          </a:p>
        </p:txBody>
      </p:sp>
    </p:spTree>
    <p:extLst>
      <p:ext uri="{BB962C8B-B14F-4D97-AF65-F5344CB8AC3E}">
        <p14:creationId xmlns:p14="http://schemas.microsoft.com/office/powerpoint/2010/main" val="2842696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28</a:t>
            </a:fld>
            <a:endParaRPr lang="en-US"/>
          </a:p>
        </p:txBody>
      </p:sp>
    </p:spTree>
    <p:extLst>
      <p:ext uri="{BB962C8B-B14F-4D97-AF65-F5344CB8AC3E}">
        <p14:creationId xmlns:p14="http://schemas.microsoft.com/office/powerpoint/2010/main" val="408586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29</a:t>
            </a:fld>
            <a:endParaRPr lang="en-US"/>
          </a:p>
        </p:txBody>
      </p:sp>
    </p:spTree>
    <p:extLst>
      <p:ext uri="{BB962C8B-B14F-4D97-AF65-F5344CB8AC3E}">
        <p14:creationId xmlns:p14="http://schemas.microsoft.com/office/powerpoint/2010/main" val="132776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Reaffirm our commitment to fair housing</a:t>
            </a:r>
            <a:r>
              <a:rPr lang="en-US" baseline="0" dirty="0" smtClean="0"/>
              <a:t> as </a:t>
            </a:r>
            <a:r>
              <a:rPr lang="en-US" baseline="0" dirty="0" err="1" smtClean="0"/>
              <a:t>as</a:t>
            </a:r>
            <a:r>
              <a:rPr lang="en-US" baseline="0" dirty="0" smtClean="0"/>
              <a:t> part of the program.  You have rights, you can call us.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3</a:t>
            </a:fld>
            <a:endParaRPr lang="en-US"/>
          </a:p>
        </p:txBody>
      </p:sp>
    </p:spTree>
    <p:extLst>
      <p:ext uri="{BB962C8B-B14F-4D97-AF65-F5344CB8AC3E}">
        <p14:creationId xmlns:p14="http://schemas.microsoft.com/office/powerpoint/2010/main" val="217436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30</a:t>
            </a:fld>
            <a:endParaRPr lang="en-US"/>
          </a:p>
        </p:txBody>
      </p:sp>
    </p:spTree>
    <p:extLst>
      <p:ext uri="{BB962C8B-B14F-4D97-AF65-F5344CB8AC3E}">
        <p14:creationId xmlns:p14="http://schemas.microsoft.com/office/powerpoint/2010/main" val="850082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31</a:t>
            </a:fld>
            <a:endParaRPr lang="en-US"/>
          </a:p>
        </p:txBody>
      </p:sp>
    </p:spTree>
    <p:extLst>
      <p:ext uri="{BB962C8B-B14F-4D97-AF65-F5344CB8AC3E}">
        <p14:creationId xmlns:p14="http://schemas.microsoft.com/office/powerpoint/2010/main" val="1076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34</a:t>
            </a:fld>
            <a:endParaRPr lang="en-US"/>
          </a:p>
        </p:txBody>
      </p:sp>
    </p:spTree>
    <p:extLst>
      <p:ext uri="{BB962C8B-B14F-4D97-AF65-F5344CB8AC3E}">
        <p14:creationId xmlns:p14="http://schemas.microsoft.com/office/powerpoint/2010/main" val="281844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C6658E-946A-4B24-8C22-AF9DCE213555}" type="slidenum">
              <a:rPr lang="en-US" smtClean="0"/>
              <a:pPr/>
              <a:t>35</a:t>
            </a:fld>
            <a:endParaRPr lang="en-US"/>
          </a:p>
        </p:txBody>
      </p:sp>
    </p:spTree>
    <p:extLst>
      <p:ext uri="{BB962C8B-B14F-4D97-AF65-F5344CB8AC3E}">
        <p14:creationId xmlns:p14="http://schemas.microsoft.com/office/powerpoint/2010/main" val="423805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Partnerships……….</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4</a:t>
            </a:fld>
            <a:endParaRPr lang="en-US"/>
          </a:p>
        </p:txBody>
      </p:sp>
    </p:spTree>
    <p:extLst>
      <p:ext uri="{BB962C8B-B14F-4D97-AF65-F5344CB8AC3E}">
        <p14:creationId xmlns:p14="http://schemas.microsoft.com/office/powerpoint/2010/main" val="107897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 related to the home itself.</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5</a:t>
            </a:fld>
            <a:endParaRPr lang="en-US"/>
          </a:p>
        </p:txBody>
      </p:sp>
    </p:spTree>
    <p:extLst>
      <p:ext uri="{BB962C8B-B14F-4D97-AF65-F5344CB8AC3E}">
        <p14:creationId xmlns:p14="http://schemas.microsoft.com/office/powerpoint/2010/main" val="389878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6</a:t>
            </a:fld>
            <a:endParaRPr lang="en-US"/>
          </a:p>
        </p:txBody>
      </p:sp>
    </p:spTree>
    <p:extLst>
      <p:ext uri="{BB962C8B-B14F-4D97-AF65-F5344CB8AC3E}">
        <p14:creationId xmlns:p14="http://schemas.microsoft.com/office/powerpoint/2010/main" val="78493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7</a:t>
            </a:fld>
            <a:endParaRPr lang="en-US"/>
          </a:p>
        </p:txBody>
      </p:sp>
    </p:spTree>
    <p:extLst>
      <p:ext uri="{BB962C8B-B14F-4D97-AF65-F5344CB8AC3E}">
        <p14:creationId xmlns:p14="http://schemas.microsoft.com/office/powerpoint/2010/main" val="268475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8</a:t>
            </a:fld>
            <a:endParaRPr lang="en-US"/>
          </a:p>
        </p:txBody>
      </p:sp>
    </p:spTree>
    <p:extLst>
      <p:ext uri="{BB962C8B-B14F-4D97-AF65-F5344CB8AC3E}">
        <p14:creationId xmlns:p14="http://schemas.microsoft.com/office/powerpoint/2010/main" val="253911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There are some general requirements to participate</a:t>
            </a:r>
            <a:r>
              <a:rPr lang="en-US" baseline="0" dirty="0" smtClean="0"/>
              <a:t> and obtain housing rehabilitation assistance.</a:t>
            </a:r>
            <a:endParaRPr lang="en-US" dirty="0"/>
          </a:p>
        </p:txBody>
      </p:sp>
      <p:sp>
        <p:nvSpPr>
          <p:cNvPr id="4" name="Slide Number Placeholder 3"/>
          <p:cNvSpPr>
            <a:spLocks noGrp="1"/>
          </p:cNvSpPr>
          <p:nvPr>
            <p:ph type="sldNum" sz="quarter" idx="10"/>
          </p:nvPr>
        </p:nvSpPr>
        <p:spPr/>
        <p:txBody>
          <a:bodyPr/>
          <a:lstStyle/>
          <a:p>
            <a:fld id="{D0C6658E-946A-4B24-8C22-AF9DCE213555}" type="slidenum">
              <a:rPr lang="en-US" smtClean="0"/>
              <a:pPr/>
              <a:t>9</a:t>
            </a:fld>
            <a:endParaRPr lang="en-US"/>
          </a:p>
        </p:txBody>
      </p:sp>
    </p:spTree>
    <p:extLst>
      <p:ext uri="{BB962C8B-B14F-4D97-AF65-F5344CB8AC3E}">
        <p14:creationId xmlns:p14="http://schemas.microsoft.com/office/powerpoint/2010/main" val="327402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77272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72242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07E5D4-D4FA-45D5-B71E-74C19444FF2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333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8275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07E5D4-D4FA-45D5-B71E-74C19444FF2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014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2717400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145514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149423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Layout">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1403111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91635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239259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5230280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335073196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418422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112477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10753705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E245F-A4E1-4611-8CBD-935964A777AA}" type="datetimeFigureOut">
              <a:rPr lang="en-US" smtClean="0"/>
              <a:pPr/>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419407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AE245F-A4E1-4611-8CBD-935964A777AA}" type="datetimeFigureOut">
              <a:rPr lang="en-US" smtClean="0"/>
              <a:pPr/>
              <a:t>1/20/2017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07E5D4-D4FA-45D5-B71E-74C19444FF2F}" type="slidenum">
              <a:rPr lang="en-US" smtClean="0"/>
              <a:pPr/>
              <a:t>‹#›</a:t>
            </a:fld>
            <a:endParaRPr lang="en-US" dirty="0"/>
          </a:p>
        </p:txBody>
      </p:sp>
    </p:spTree>
    <p:extLst>
      <p:ext uri="{BB962C8B-B14F-4D97-AF65-F5344CB8AC3E}">
        <p14:creationId xmlns:p14="http://schemas.microsoft.com/office/powerpoint/2010/main" val="891667084"/>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ptx"/><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1"/>
            <a:ext cx="11734800" cy="4787900"/>
          </a:xfrm>
          <a:gradFill>
            <a:gsLst>
              <a:gs pos="0">
                <a:schemeClr val="accent6">
                  <a:lumMod val="20000"/>
                  <a:lumOff val="80000"/>
                </a:schemeClr>
              </a:gs>
              <a:gs pos="100000">
                <a:schemeClr val="bg2">
                  <a:shade val="98000"/>
                  <a:satMod val="120000"/>
                  <a:lumMod val="98000"/>
                </a:schemeClr>
              </a:gs>
            </a:gsLst>
            <a:path path="circle">
              <a:fillToRect l="50000" t="50000" r="100000" b="100000"/>
            </a:path>
          </a:gradFill>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Annual </a:t>
            </a:r>
            <a:r>
              <a:rPr lang="en-US" sz="4900" dirty="0" smtClean="0"/>
              <a:t>Community Development </a:t>
            </a:r>
            <a:br>
              <a:rPr lang="en-US" sz="4900" dirty="0" smtClean="0"/>
            </a:br>
            <a:r>
              <a:rPr lang="en-US" sz="4900" dirty="0" smtClean="0"/>
              <a:t>Block Grant (CDBG) Program</a:t>
            </a:r>
            <a:br>
              <a:rPr lang="en-US" sz="4900" dirty="0" smtClean="0"/>
            </a:br>
            <a:r>
              <a:rPr lang="en-US" sz="4900" dirty="0" smtClean="0"/>
              <a:t>Applicant Workshop</a:t>
            </a:r>
            <a:r>
              <a:rPr lang="en-US" sz="4900" b="1" dirty="0"/>
              <a:t/>
            </a:r>
            <a:br>
              <a:rPr lang="en-US" sz="4900" b="1" dirty="0"/>
            </a:br>
            <a:r>
              <a:rPr lang="en-US" sz="3100" b="1" dirty="0"/>
              <a:t/>
            </a:r>
            <a:br>
              <a:rPr lang="en-US" sz="3100" b="1" dirty="0"/>
            </a:br>
            <a:r>
              <a:rPr lang="en-US" sz="3100" b="1" dirty="0"/>
              <a:t/>
            </a:r>
            <a:br>
              <a:rPr lang="en-US" sz="3100" b="1" dirty="0"/>
            </a:br>
            <a:r>
              <a:rPr lang="en-US" sz="3100" dirty="0"/>
              <a:t/>
            </a:r>
            <a:br>
              <a:rPr lang="en-US" sz="3100" dirty="0"/>
            </a:br>
            <a:r>
              <a:rPr lang="en-US" sz="3100" dirty="0"/>
              <a:t/>
            </a:r>
            <a:br>
              <a:rPr lang="en-US" sz="3100" dirty="0"/>
            </a:br>
            <a:r>
              <a:rPr lang="en-US" sz="3100" dirty="0"/>
              <a:t/>
            </a:r>
            <a:br>
              <a:rPr lang="en-US" sz="3100" dirty="0"/>
            </a:br>
            <a:r>
              <a:rPr lang="en-US" sz="3100" dirty="0"/>
              <a:t> </a:t>
            </a:r>
          </a:p>
        </p:txBody>
      </p:sp>
      <p:sp>
        <p:nvSpPr>
          <p:cNvPr id="3" name="Subtitle 2"/>
          <p:cNvSpPr>
            <a:spLocks noGrp="1"/>
          </p:cNvSpPr>
          <p:nvPr>
            <p:ph type="subTitle" idx="1"/>
          </p:nvPr>
        </p:nvSpPr>
        <p:spPr>
          <a:xfrm>
            <a:off x="1676400" y="3200400"/>
            <a:ext cx="8915400" cy="1473200"/>
          </a:xfrm>
        </p:spPr>
        <p:txBody>
          <a:bodyPr>
            <a:normAutofit/>
          </a:bodyPr>
          <a:lstStyle/>
          <a:p>
            <a:endParaRPr lang="en-US" dirty="0" smtClean="0"/>
          </a:p>
          <a:p>
            <a:pPr algn="ctr"/>
            <a:r>
              <a:rPr lang="en-US" sz="3200" dirty="0" smtClean="0"/>
              <a:t>      January 20, 2017</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918" y="4497126"/>
            <a:ext cx="1906453" cy="11558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9449" y="4998632"/>
            <a:ext cx="2720151" cy="1407337"/>
          </a:xfrm>
          <a:prstGeom prst="rect">
            <a:avLst/>
          </a:prstGeom>
        </p:spPr>
      </p:pic>
      <p:pic>
        <p:nvPicPr>
          <p:cNvPr id="6" name="Picture 5"/>
          <p:cNvPicPr/>
          <p:nvPr/>
        </p:nvPicPr>
        <p:blipFill>
          <a:blip r:embed="rId5" cstate="print"/>
          <a:srcRect/>
          <a:stretch>
            <a:fillRect/>
          </a:stretch>
        </p:blipFill>
        <p:spPr bwMode="auto">
          <a:xfrm>
            <a:off x="6831873" y="4497126"/>
            <a:ext cx="1447074" cy="1120003"/>
          </a:xfrm>
          <a:prstGeom prst="rect">
            <a:avLst/>
          </a:prstGeom>
          <a:noFill/>
          <a:ln w="9525">
            <a:noFill/>
            <a:miter lim="800000"/>
            <a:headEnd/>
            <a:tailEnd/>
          </a:ln>
        </p:spPr>
      </p:pic>
    </p:spTree>
    <p:extLst>
      <p:ext uri="{BB962C8B-B14F-4D97-AF65-F5344CB8AC3E}">
        <p14:creationId xmlns:p14="http://schemas.microsoft.com/office/powerpoint/2010/main" val="181155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887200" cy="1356360"/>
          </a:xfrm>
        </p:spPr>
        <p:txBody>
          <a:bodyPr>
            <a:normAutofit/>
          </a:bodyPr>
          <a:lstStyle/>
          <a:p>
            <a:pPr algn="ctr"/>
            <a:r>
              <a:rPr lang="en-US" dirty="0" smtClean="0"/>
              <a:t>    Basic Eligibility Requirements  </a:t>
            </a:r>
            <a:endParaRPr lang="en-US" dirty="0"/>
          </a:p>
        </p:txBody>
      </p:sp>
      <p:sp>
        <p:nvSpPr>
          <p:cNvPr id="3" name="Content Placeholder 2"/>
          <p:cNvSpPr>
            <a:spLocks noGrp="1"/>
          </p:cNvSpPr>
          <p:nvPr>
            <p:ph idx="1"/>
          </p:nvPr>
        </p:nvSpPr>
        <p:spPr>
          <a:xfrm>
            <a:off x="700668" y="1143000"/>
            <a:ext cx="11353800" cy="3877733"/>
          </a:xfrm>
        </p:spPr>
        <p:txBody>
          <a:bodyPr>
            <a:noAutofit/>
          </a:bodyPr>
          <a:lstStyle/>
          <a:p>
            <a:r>
              <a:rPr lang="en-US" sz="3200" dirty="0" smtClean="0"/>
              <a:t>Home must be a single family home.</a:t>
            </a:r>
          </a:p>
          <a:p>
            <a:r>
              <a:rPr lang="en-US" sz="3200" dirty="0" smtClean="0"/>
              <a:t>Home must be primary residence, be owner occupied.</a:t>
            </a:r>
          </a:p>
          <a:p>
            <a:r>
              <a:rPr lang="en-US" sz="3200" dirty="0"/>
              <a:t>Live at current residence one year prior to application.</a:t>
            </a:r>
          </a:p>
          <a:p>
            <a:r>
              <a:rPr lang="en-US" sz="3200" dirty="0" smtClean="0"/>
              <a:t>Homes must be located within incorporated City limits of the City of Palm Coast.</a:t>
            </a:r>
          </a:p>
          <a:p>
            <a:r>
              <a:rPr lang="en-US" sz="3200" dirty="0"/>
              <a:t>Homes must be free of all delinquent liens or debts, including but not limited to local utility and code infraction fines.</a:t>
            </a:r>
          </a:p>
          <a:p>
            <a:endParaRPr lang="en-US" sz="3200" dirty="0" smtClean="0"/>
          </a:p>
        </p:txBody>
      </p:sp>
    </p:spTree>
    <p:extLst>
      <p:ext uri="{BB962C8B-B14F-4D97-AF65-F5344CB8AC3E}">
        <p14:creationId xmlns:p14="http://schemas.microsoft.com/office/powerpoint/2010/main" val="361947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9875520" cy="1356360"/>
          </a:xfrm>
        </p:spPr>
        <p:txBody>
          <a:bodyPr>
            <a:normAutofit/>
          </a:bodyPr>
          <a:lstStyle/>
          <a:p>
            <a:r>
              <a:rPr lang="en-US" dirty="0" smtClean="0"/>
              <a:t>    Income Qualification Requirements  </a:t>
            </a:r>
            <a:endParaRPr lang="en-US" dirty="0"/>
          </a:p>
        </p:txBody>
      </p:sp>
      <p:sp>
        <p:nvSpPr>
          <p:cNvPr id="3" name="Content Placeholder 2"/>
          <p:cNvSpPr>
            <a:spLocks noGrp="1"/>
          </p:cNvSpPr>
          <p:nvPr>
            <p:ph idx="1"/>
          </p:nvPr>
        </p:nvSpPr>
        <p:spPr>
          <a:xfrm>
            <a:off x="762000" y="1447800"/>
            <a:ext cx="11353800" cy="3877733"/>
          </a:xfrm>
        </p:spPr>
        <p:txBody>
          <a:bodyPr>
            <a:noAutofit/>
          </a:bodyPr>
          <a:lstStyle/>
          <a:p>
            <a:r>
              <a:rPr lang="en-US" sz="3200" dirty="0" smtClean="0"/>
              <a:t>Family or Individual must be income qualified by the County and fall within the current HUD FFY income allowable limits.</a:t>
            </a:r>
          </a:p>
          <a:p>
            <a:r>
              <a:rPr lang="en-US" sz="3200" dirty="0" smtClean="0"/>
              <a:t>This is the work Val Bradley of Flagler County does for us.</a:t>
            </a:r>
          </a:p>
          <a:p>
            <a:r>
              <a:rPr lang="en-US" sz="3200" dirty="0" smtClean="0"/>
              <a:t>Call Val on Monday to set an appointment!</a:t>
            </a:r>
          </a:p>
        </p:txBody>
      </p:sp>
    </p:spTree>
    <p:extLst>
      <p:ext uri="{BB962C8B-B14F-4D97-AF65-F5344CB8AC3E}">
        <p14:creationId xmlns:p14="http://schemas.microsoft.com/office/powerpoint/2010/main" val="372228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2016 – Income Limits </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222709139"/>
              </p:ext>
            </p:extLst>
          </p:nvPr>
        </p:nvGraphicFramePr>
        <p:xfrm>
          <a:off x="1035698" y="3151409"/>
          <a:ext cx="10394302" cy="2276213"/>
        </p:xfrm>
        <a:graphic>
          <a:graphicData uri="http://schemas.openxmlformats.org/drawingml/2006/table">
            <a:tbl>
              <a:tblPr/>
              <a:tblGrid>
                <a:gridCol w="1097902"/>
                <a:gridCol w="838200"/>
                <a:gridCol w="835076"/>
                <a:gridCol w="917524"/>
                <a:gridCol w="838200"/>
                <a:gridCol w="914400"/>
                <a:gridCol w="990600"/>
                <a:gridCol w="914400"/>
                <a:gridCol w="990600"/>
                <a:gridCol w="914400"/>
                <a:gridCol w="1143000"/>
              </a:tblGrid>
              <a:tr h="381000">
                <a:tc rowSpan="2">
                  <a:txBody>
                    <a:bodyPr/>
                    <a:lstStyle/>
                    <a:p>
                      <a:r>
                        <a:rPr lang="en-US" sz="1200" b="1" dirty="0"/>
                        <a:t>FY </a:t>
                      </a:r>
                      <a:r>
                        <a:rPr lang="en-US" sz="1200" b="1" dirty="0" smtClean="0"/>
                        <a:t>2016</a:t>
                      </a:r>
                      <a:r>
                        <a:rPr lang="en-US" sz="1200" b="1" baseline="0" dirty="0" smtClean="0"/>
                        <a:t> </a:t>
                      </a:r>
                      <a:r>
                        <a:rPr lang="en-US" sz="1200" b="1" dirty="0" smtClean="0"/>
                        <a:t>Income </a:t>
                      </a:r>
                      <a:r>
                        <a:rPr lang="en-US" sz="1200" b="1" dirty="0"/>
                        <a:t>Limit Area</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US" sz="1200" b="1" dirty="0"/>
                        <a:t>Median Income </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b="1" dirty="0"/>
                        <a:t>FY </a:t>
                      </a:r>
                      <a:r>
                        <a:rPr lang="en-US" sz="1200" b="1" dirty="0" smtClean="0"/>
                        <a:t>2016 </a:t>
                      </a:r>
                      <a:r>
                        <a:rPr lang="en-US" sz="1200" b="1" dirty="0"/>
                        <a:t>Income Limit Category</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a:r>
                        <a:rPr lang="en-US" sz="1400" b="1" dirty="0">
                          <a:effectLst/>
                        </a:rPr>
                        <a:t>Persons in Family</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4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200" b="1" dirty="0"/>
                        <a:t>1</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2</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3</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4</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5</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6</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7</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t>8</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752">
                <a:tc>
                  <a:txBody>
                    <a:bodyPr/>
                    <a:lstStyle/>
                    <a:p>
                      <a:r>
                        <a:rPr lang="en-US" sz="1600" b="1" dirty="0"/>
                        <a:t>Palm Coast, FL MSA</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$52,200</a:t>
                      </a:r>
                      <a:endParaRPr lang="en-US" sz="1600" b="1"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Low (80%) Income Limits ($) </a:t>
                      </a:r>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$30,250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$34,600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$38,900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$43,200</a:t>
                      </a:r>
                      <a:endParaRPr lang="en-US" sz="1600" b="1"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$46,700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$50,150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$53,600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$57,050</a:t>
                      </a:r>
                      <a:endParaRPr lang="en-US" sz="1600" dirty="0"/>
                    </a:p>
                  </a:txBody>
                  <a:tcPr marL="35580" marR="35580" marT="17790" marB="177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30898" y="1690688"/>
            <a:ext cx="10439400" cy="1384995"/>
          </a:xfrm>
          <a:prstGeom prst="rect">
            <a:avLst/>
          </a:prstGeom>
          <a:noFill/>
        </p:spPr>
        <p:txBody>
          <a:bodyPr wrap="square" rtlCol="0">
            <a:spAutoFit/>
          </a:bodyPr>
          <a:lstStyle/>
          <a:p>
            <a:r>
              <a:rPr lang="en-US" sz="2800" dirty="0"/>
              <a:t>Assistance to households/buyers with incomes at or below 80% of the Area </a:t>
            </a:r>
            <a:r>
              <a:rPr lang="en-US" sz="2800" dirty="0" smtClean="0"/>
              <a:t>Median </a:t>
            </a:r>
            <a:r>
              <a:rPr lang="en-US" sz="2800" dirty="0"/>
              <a:t>Income/AMI (LMI) (Very Low, Low to moderate income)</a:t>
            </a:r>
          </a:p>
        </p:txBody>
      </p:sp>
    </p:spTree>
    <p:extLst>
      <p:ext uri="{BB962C8B-B14F-4D97-AF65-F5344CB8AC3E}">
        <p14:creationId xmlns:p14="http://schemas.microsoft.com/office/powerpoint/2010/main" val="314869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11734800" cy="1356360"/>
          </a:xfrm>
        </p:spPr>
        <p:txBody>
          <a:bodyPr>
            <a:normAutofit/>
          </a:bodyPr>
          <a:lstStyle/>
          <a:p>
            <a:pPr algn="ctr"/>
            <a:r>
              <a:rPr lang="en-US" dirty="0" smtClean="0"/>
              <a:t>Eligible Rehabilitation Activities  </a:t>
            </a:r>
            <a:endParaRPr lang="en-US" dirty="0"/>
          </a:p>
        </p:txBody>
      </p:sp>
      <p:sp>
        <p:nvSpPr>
          <p:cNvPr id="3" name="Content Placeholder 2"/>
          <p:cNvSpPr>
            <a:spLocks noGrp="1"/>
          </p:cNvSpPr>
          <p:nvPr>
            <p:ph idx="1"/>
          </p:nvPr>
        </p:nvSpPr>
        <p:spPr>
          <a:xfrm>
            <a:off x="685800" y="1600200"/>
            <a:ext cx="10744200" cy="4800600"/>
          </a:xfrm>
        </p:spPr>
        <p:txBody>
          <a:bodyPr>
            <a:noAutofit/>
          </a:bodyPr>
          <a:lstStyle/>
          <a:p>
            <a:pPr>
              <a:lnSpc>
                <a:spcPct val="100000"/>
              </a:lnSpc>
              <a:spcBef>
                <a:spcPts val="0"/>
              </a:spcBef>
            </a:pPr>
            <a:r>
              <a:rPr lang="en-US" sz="2800" dirty="0" smtClean="0"/>
              <a:t>Code Violations </a:t>
            </a:r>
            <a:endParaRPr lang="en-US" sz="2800" dirty="0" smtClean="0">
              <a:cs typeface="Arial" panose="020B0604020202020204" pitchFamily="34" charset="0"/>
            </a:endParaRPr>
          </a:p>
          <a:p>
            <a:pPr>
              <a:lnSpc>
                <a:spcPct val="100000"/>
              </a:lnSpc>
              <a:spcBef>
                <a:spcPts val="0"/>
              </a:spcBef>
            </a:pPr>
            <a:r>
              <a:rPr lang="en-US" sz="2800" dirty="0" smtClean="0"/>
              <a:t>Health &amp; Safety </a:t>
            </a:r>
          </a:p>
          <a:p>
            <a:pPr>
              <a:lnSpc>
                <a:spcPct val="100000"/>
              </a:lnSpc>
              <a:spcBef>
                <a:spcPts val="0"/>
              </a:spcBef>
            </a:pPr>
            <a:r>
              <a:rPr lang="en-US" sz="2800" dirty="0" smtClean="0"/>
              <a:t>Disability Accessibility </a:t>
            </a:r>
          </a:p>
          <a:p>
            <a:pPr>
              <a:lnSpc>
                <a:spcPct val="100000"/>
              </a:lnSpc>
              <a:spcBef>
                <a:spcPts val="0"/>
              </a:spcBef>
            </a:pPr>
            <a:r>
              <a:rPr lang="en-US" sz="2800" dirty="0" smtClean="0"/>
              <a:t>General Property Improvements </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8719" y="5257800"/>
            <a:ext cx="2720151" cy="1407337"/>
          </a:xfrm>
          <a:prstGeom prst="rect">
            <a:avLst/>
          </a:prstGeom>
        </p:spPr>
      </p:pic>
    </p:spTree>
    <p:extLst>
      <p:ext uri="{BB962C8B-B14F-4D97-AF65-F5344CB8AC3E}">
        <p14:creationId xmlns:p14="http://schemas.microsoft.com/office/powerpoint/2010/main" val="255333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687219" cy="1356360"/>
          </a:xfrm>
        </p:spPr>
        <p:txBody>
          <a:bodyPr>
            <a:normAutofit/>
          </a:bodyPr>
          <a:lstStyle/>
          <a:p>
            <a:pPr algn="ctr"/>
            <a:r>
              <a:rPr lang="en-US" dirty="0" smtClean="0"/>
              <a:t>Eligible Rehabilitation Activities  </a:t>
            </a:r>
            <a:endParaRPr lang="en-US" dirty="0"/>
          </a:p>
        </p:txBody>
      </p:sp>
      <p:sp>
        <p:nvSpPr>
          <p:cNvPr id="3" name="Content Placeholder 2"/>
          <p:cNvSpPr>
            <a:spLocks noGrp="1"/>
          </p:cNvSpPr>
          <p:nvPr>
            <p:ph idx="1"/>
          </p:nvPr>
        </p:nvSpPr>
        <p:spPr>
          <a:xfrm>
            <a:off x="638219" y="1295400"/>
            <a:ext cx="11201400" cy="4800600"/>
          </a:xfrm>
        </p:spPr>
        <p:txBody>
          <a:bodyPr>
            <a:noAutofit/>
          </a:bodyPr>
          <a:lstStyle/>
          <a:p>
            <a:pPr>
              <a:lnSpc>
                <a:spcPct val="100000"/>
              </a:lnSpc>
              <a:spcBef>
                <a:spcPts val="0"/>
              </a:spcBef>
            </a:pPr>
            <a:r>
              <a:rPr lang="en-US" sz="2800" b="1" dirty="0" smtClean="0"/>
              <a:t>Code Violations</a:t>
            </a:r>
            <a:r>
              <a:rPr lang="en-US" sz="2800" dirty="0" smtClean="0"/>
              <a:t>: </a:t>
            </a:r>
            <a:r>
              <a:rPr lang="en-US" sz="2800" dirty="0" smtClean="0">
                <a:cs typeface="Arial" panose="020B0604020202020204" pitchFamily="34" charset="0"/>
              </a:rPr>
              <a:t>Items which do not meet current housing codes.  These include primary electrical services and wiring, plumbing and structural defects.</a:t>
            </a:r>
          </a:p>
          <a:p>
            <a:pPr marL="0" indent="0">
              <a:lnSpc>
                <a:spcPct val="100000"/>
              </a:lnSpc>
              <a:spcBef>
                <a:spcPts val="0"/>
              </a:spcBef>
              <a:buNone/>
            </a:pPr>
            <a:endParaRPr lang="en-US" sz="2800" dirty="0" smtClean="0"/>
          </a:p>
          <a:p>
            <a:pPr>
              <a:lnSpc>
                <a:spcPct val="100000"/>
              </a:lnSpc>
              <a:spcBef>
                <a:spcPts val="0"/>
              </a:spcBef>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5044" y="5181600"/>
            <a:ext cx="2720151" cy="1407337"/>
          </a:xfrm>
          <a:prstGeom prst="rect">
            <a:avLst/>
          </a:prstGeom>
        </p:spPr>
      </p:pic>
    </p:spTree>
    <p:extLst>
      <p:ext uri="{BB962C8B-B14F-4D97-AF65-F5344CB8AC3E}">
        <p14:creationId xmlns:p14="http://schemas.microsoft.com/office/powerpoint/2010/main" val="31350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582400" cy="1356360"/>
          </a:xfrm>
        </p:spPr>
        <p:txBody>
          <a:bodyPr>
            <a:normAutofit/>
          </a:bodyPr>
          <a:lstStyle/>
          <a:p>
            <a:pPr algn="ctr"/>
            <a:r>
              <a:rPr lang="en-US" dirty="0" smtClean="0"/>
              <a:t>Eligible Rehabilitation Activities  </a:t>
            </a:r>
            <a:endParaRPr lang="en-US" dirty="0"/>
          </a:p>
        </p:txBody>
      </p:sp>
      <p:sp>
        <p:nvSpPr>
          <p:cNvPr id="3" name="Content Placeholder 2"/>
          <p:cNvSpPr>
            <a:spLocks noGrp="1"/>
          </p:cNvSpPr>
          <p:nvPr>
            <p:ph idx="1"/>
          </p:nvPr>
        </p:nvSpPr>
        <p:spPr>
          <a:xfrm>
            <a:off x="685800" y="1256370"/>
            <a:ext cx="11201400" cy="4800600"/>
          </a:xfrm>
        </p:spPr>
        <p:txBody>
          <a:bodyPr>
            <a:noAutofit/>
          </a:bodyPr>
          <a:lstStyle/>
          <a:p>
            <a:pPr>
              <a:lnSpc>
                <a:spcPct val="100000"/>
              </a:lnSpc>
              <a:spcBef>
                <a:spcPts val="0"/>
              </a:spcBef>
            </a:pPr>
            <a:r>
              <a:rPr lang="en-US" sz="2800" b="1" dirty="0" smtClean="0"/>
              <a:t>Code Violations</a:t>
            </a:r>
            <a:r>
              <a:rPr lang="en-US" sz="2800" dirty="0" smtClean="0"/>
              <a:t>: </a:t>
            </a:r>
            <a:r>
              <a:rPr lang="en-US" sz="2800" dirty="0" smtClean="0">
                <a:cs typeface="Arial" panose="020B0604020202020204" pitchFamily="34" charset="0"/>
              </a:rPr>
              <a:t>Items which do not meet current housing codes.  These include primary electrical services and wiring, plumbing and structural defects.</a:t>
            </a:r>
          </a:p>
          <a:p>
            <a:pPr>
              <a:lnSpc>
                <a:spcPct val="100000"/>
              </a:lnSpc>
              <a:spcBef>
                <a:spcPts val="0"/>
              </a:spcBef>
            </a:pPr>
            <a:r>
              <a:rPr lang="en-US" sz="2800" b="1" dirty="0" smtClean="0"/>
              <a:t>Health &amp; Safety</a:t>
            </a:r>
            <a:r>
              <a:rPr lang="en-US" sz="2800" dirty="0" smtClean="0"/>
              <a:t>: Items which endanger health and safety such as roofing, bathroom fixtures, kitchen facilities and windows.</a:t>
            </a:r>
          </a:p>
          <a:p>
            <a:pPr marL="0" indent="0">
              <a:lnSpc>
                <a:spcPct val="100000"/>
              </a:lnSpc>
              <a:spcBef>
                <a:spcPts val="0"/>
              </a:spcBef>
              <a:buNone/>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9327" y="5316131"/>
            <a:ext cx="2720151" cy="1407337"/>
          </a:xfrm>
          <a:prstGeom prst="rect">
            <a:avLst/>
          </a:prstGeom>
        </p:spPr>
      </p:pic>
    </p:spTree>
    <p:extLst>
      <p:ext uri="{BB962C8B-B14F-4D97-AF65-F5344CB8AC3E}">
        <p14:creationId xmlns:p14="http://schemas.microsoft.com/office/powerpoint/2010/main" val="309120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658600" cy="1356360"/>
          </a:xfrm>
        </p:spPr>
        <p:txBody>
          <a:bodyPr>
            <a:normAutofit/>
          </a:bodyPr>
          <a:lstStyle/>
          <a:p>
            <a:pPr algn="ctr"/>
            <a:r>
              <a:rPr lang="en-US" dirty="0" smtClean="0"/>
              <a:t>Eligible Rehabilitation Activities  </a:t>
            </a:r>
            <a:endParaRPr lang="en-US" dirty="0"/>
          </a:p>
        </p:txBody>
      </p:sp>
      <p:sp>
        <p:nvSpPr>
          <p:cNvPr id="3" name="Content Placeholder 2"/>
          <p:cNvSpPr>
            <a:spLocks noGrp="1"/>
          </p:cNvSpPr>
          <p:nvPr>
            <p:ph idx="1"/>
          </p:nvPr>
        </p:nvSpPr>
        <p:spPr>
          <a:xfrm>
            <a:off x="838200" y="1219200"/>
            <a:ext cx="11201400" cy="4800600"/>
          </a:xfrm>
        </p:spPr>
        <p:txBody>
          <a:bodyPr>
            <a:noAutofit/>
          </a:bodyPr>
          <a:lstStyle/>
          <a:p>
            <a:pPr>
              <a:lnSpc>
                <a:spcPct val="100000"/>
              </a:lnSpc>
              <a:spcBef>
                <a:spcPts val="0"/>
              </a:spcBef>
            </a:pPr>
            <a:r>
              <a:rPr lang="en-US" sz="2800" b="1" dirty="0" smtClean="0">
                <a:solidFill>
                  <a:schemeClr val="tx1"/>
                </a:solidFill>
              </a:rPr>
              <a:t>Code Violations: </a:t>
            </a:r>
            <a:r>
              <a:rPr lang="en-US" sz="2800" dirty="0" smtClean="0">
                <a:solidFill>
                  <a:schemeClr val="tx1"/>
                </a:solidFill>
                <a:cs typeface="Arial" panose="020B0604020202020204" pitchFamily="34" charset="0"/>
              </a:rPr>
              <a:t>Items </a:t>
            </a:r>
            <a:r>
              <a:rPr lang="en-US" sz="2800" dirty="0" smtClean="0">
                <a:cs typeface="Arial" panose="020B0604020202020204" pitchFamily="34" charset="0"/>
              </a:rPr>
              <a:t>which do not meet current housing codes.  These include primary electrical services and wiring, plumbing and structural defects.</a:t>
            </a:r>
          </a:p>
          <a:p>
            <a:pPr>
              <a:lnSpc>
                <a:spcPct val="100000"/>
              </a:lnSpc>
              <a:spcBef>
                <a:spcPts val="0"/>
              </a:spcBef>
            </a:pPr>
            <a:r>
              <a:rPr lang="en-US" sz="2800" b="1" dirty="0" smtClean="0"/>
              <a:t>Health &amp; Safety</a:t>
            </a:r>
            <a:r>
              <a:rPr lang="en-US" sz="2800" dirty="0" smtClean="0"/>
              <a:t>: Items which endanger health and safety such as roofing, bathroom fixtures, kitchen facilities and windows.</a:t>
            </a:r>
          </a:p>
          <a:p>
            <a:pPr>
              <a:lnSpc>
                <a:spcPct val="100000"/>
              </a:lnSpc>
              <a:spcBef>
                <a:spcPts val="0"/>
              </a:spcBef>
            </a:pPr>
            <a:r>
              <a:rPr lang="en-US" sz="2800" b="1" dirty="0" smtClean="0"/>
              <a:t>Disability Accessibility</a:t>
            </a:r>
            <a:r>
              <a:rPr lang="en-US" sz="2800" dirty="0" smtClean="0"/>
              <a:t>: If you have a disability, ramps, grab bars and door widening may be included.</a:t>
            </a:r>
          </a:p>
          <a:p>
            <a:pPr marL="0" indent="0">
              <a:lnSpc>
                <a:spcPct val="100000"/>
              </a:lnSpc>
              <a:spcBef>
                <a:spcPts val="0"/>
              </a:spcBef>
              <a:buNone/>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644" y="5257800"/>
            <a:ext cx="2720151" cy="1407337"/>
          </a:xfrm>
          <a:prstGeom prst="rect">
            <a:avLst/>
          </a:prstGeom>
        </p:spPr>
      </p:pic>
    </p:spTree>
    <p:extLst>
      <p:ext uri="{BB962C8B-B14F-4D97-AF65-F5344CB8AC3E}">
        <p14:creationId xmlns:p14="http://schemas.microsoft.com/office/powerpoint/2010/main" val="154734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11963400" cy="1356360"/>
          </a:xfrm>
        </p:spPr>
        <p:txBody>
          <a:bodyPr>
            <a:normAutofit/>
          </a:bodyPr>
          <a:lstStyle/>
          <a:p>
            <a:pPr algn="ctr"/>
            <a:r>
              <a:rPr lang="en-US" dirty="0" smtClean="0"/>
              <a:t>Eligible Rehabilitation Activities  </a:t>
            </a:r>
            <a:endParaRPr lang="en-US" dirty="0"/>
          </a:p>
        </p:txBody>
      </p:sp>
      <p:sp>
        <p:nvSpPr>
          <p:cNvPr id="3" name="Content Placeholder 2"/>
          <p:cNvSpPr>
            <a:spLocks noGrp="1"/>
          </p:cNvSpPr>
          <p:nvPr>
            <p:ph idx="1"/>
          </p:nvPr>
        </p:nvSpPr>
        <p:spPr>
          <a:xfrm>
            <a:off x="533400" y="990600"/>
            <a:ext cx="10896600" cy="4800600"/>
          </a:xfrm>
        </p:spPr>
        <p:txBody>
          <a:bodyPr>
            <a:noAutofit/>
          </a:bodyPr>
          <a:lstStyle/>
          <a:p>
            <a:pPr>
              <a:lnSpc>
                <a:spcPct val="100000"/>
              </a:lnSpc>
              <a:spcBef>
                <a:spcPts val="0"/>
              </a:spcBef>
            </a:pPr>
            <a:r>
              <a:rPr lang="en-US" sz="2800" b="1" dirty="0" smtClean="0"/>
              <a:t>Code Violations</a:t>
            </a:r>
            <a:r>
              <a:rPr lang="en-US" sz="2800" dirty="0" smtClean="0"/>
              <a:t>: </a:t>
            </a:r>
            <a:r>
              <a:rPr lang="en-US" sz="2800" dirty="0" smtClean="0">
                <a:cs typeface="Arial" panose="020B0604020202020204" pitchFamily="34" charset="0"/>
              </a:rPr>
              <a:t>Items which do not meet current housing codes.  These include primary electrical services and wiring, plumbing and structural defects.</a:t>
            </a:r>
          </a:p>
          <a:p>
            <a:pPr>
              <a:lnSpc>
                <a:spcPct val="100000"/>
              </a:lnSpc>
              <a:spcBef>
                <a:spcPts val="0"/>
              </a:spcBef>
            </a:pPr>
            <a:r>
              <a:rPr lang="en-US" sz="2800" b="1" dirty="0" smtClean="0"/>
              <a:t>Health &amp; Safety</a:t>
            </a:r>
            <a:r>
              <a:rPr lang="en-US" sz="2800" dirty="0" smtClean="0"/>
              <a:t>: Items which endanger health and safety such as roofing, bathroom fixtures, kitchen facilities and windows.</a:t>
            </a:r>
          </a:p>
          <a:p>
            <a:pPr>
              <a:lnSpc>
                <a:spcPct val="100000"/>
              </a:lnSpc>
              <a:spcBef>
                <a:spcPts val="0"/>
              </a:spcBef>
            </a:pPr>
            <a:r>
              <a:rPr lang="en-US" sz="2800" b="1" dirty="0" smtClean="0"/>
              <a:t>Disability Accessibility</a:t>
            </a:r>
            <a:r>
              <a:rPr lang="en-US" sz="2800" dirty="0" smtClean="0"/>
              <a:t>: If you have a disability, ramps, grab bars and door widening may be included.</a:t>
            </a:r>
          </a:p>
          <a:p>
            <a:pPr>
              <a:lnSpc>
                <a:spcPct val="100000"/>
              </a:lnSpc>
              <a:spcBef>
                <a:spcPts val="0"/>
              </a:spcBef>
            </a:pPr>
            <a:r>
              <a:rPr lang="en-US" sz="2800" b="1" dirty="0" smtClean="0"/>
              <a:t>General Property Improvements</a:t>
            </a:r>
            <a:r>
              <a:rPr lang="en-US" sz="2800" dirty="0" smtClean="0"/>
              <a:t>: These are the items that make a house look nicer, feel more comfortable, and in some cases provide an increase in  neighborhood morale.  They include paint, carpet, vinyl, cabinets, etc.  Funding for general improvements is limited and based on availability.</a:t>
            </a:r>
            <a:endParaRPr lang="en-US" sz="2800" dirty="0"/>
          </a:p>
        </p:txBody>
      </p:sp>
    </p:spTree>
    <p:extLst>
      <p:ext uri="{BB962C8B-B14F-4D97-AF65-F5344CB8AC3E}">
        <p14:creationId xmlns:p14="http://schemas.microsoft.com/office/powerpoint/2010/main" val="427882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11668347" cy="1356360"/>
          </a:xfrm>
        </p:spPr>
        <p:txBody>
          <a:bodyPr>
            <a:normAutofit/>
          </a:bodyPr>
          <a:lstStyle/>
          <a:p>
            <a:pPr algn="ctr"/>
            <a:r>
              <a:rPr lang="en-US" dirty="0" smtClean="0"/>
              <a:t>  Obtaining a CDBG Application </a:t>
            </a:r>
            <a:endParaRPr lang="en-US" dirty="0"/>
          </a:p>
        </p:txBody>
      </p:sp>
      <p:sp useBgFill="1">
        <p:nvSpPr>
          <p:cNvPr id="3" name="Content Placeholder 2"/>
          <p:cNvSpPr>
            <a:spLocks noGrp="1"/>
          </p:cNvSpPr>
          <p:nvPr>
            <p:ph idx="1"/>
          </p:nvPr>
        </p:nvSpPr>
        <p:spPr>
          <a:xfrm>
            <a:off x="609600" y="1219200"/>
            <a:ext cx="11363547" cy="4419600"/>
          </a:xfrm>
        </p:spPr>
        <p:txBody>
          <a:bodyPr>
            <a:noAutofit/>
          </a:bodyPr>
          <a:lstStyle/>
          <a:p>
            <a:r>
              <a:rPr lang="en-US" sz="2800" dirty="0" smtClean="0"/>
              <a:t>Applications are available here at the workshop.</a:t>
            </a:r>
          </a:p>
          <a:p>
            <a:r>
              <a:rPr lang="en-US" sz="2800" dirty="0" smtClean="0"/>
              <a:t>Applications </a:t>
            </a:r>
            <a:r>
              <a:rPr lang="en-US" sz="2800" dirty="0"/>
              <a:t>can be picked up </a:t>
            </a:r>
            <a:r>
              <a:rPr lang="en-US" sz="2800" dirty="0" smtClean="0"/>
              <a:t>at the Palm Coast City Hall, Planning Division,  </a:t>
            </a:r>
            <a:r>
              <a:rPr lang="en-US" sz="2800" dirty="0"/>
              <a:t>during normal working hours Monday – </a:t>
            </a:r>
            <a:r>
              <a:rPr lang="en-US" sz="2800" dirty="0" smtClean="0"/>
              <a:t>Friday.</a:t>
            </a:r>
          </a:p>
          <a:p>
            <a:r>
              <a:rPr lang="en-US" sz="2800" dirty="0" smtClean="0"/>
              <a:t>Applications are available online </a:t>
            </a:r>
            <a:r>
              <a:rPr lang="en-US" sz="2800" dirty="0"/>
              <a:t>at </a:t>
            </a:r>
            <a:r>
              <a:rPr lang="en-US" sz="2800" u="sng" dirty="0"/>
              <a:t>www. </a:t>
            </a:r>
            <a:r>
              <a:rPr lang="en-US" sz="2800" u="sng" dirty="0" smtClean="0"/>
              <a:t>Palmcoastgov.com</a:t>
            </a:r>
            <a:r>
              <a:rPr lang="en-US" sz="2800" dirty="0" smtClean="0"/>
              <a:t>.</a:t>
            </a:r>
          </a:p>
          <a:p>
            <a:r>
              <a:rPr lang="en-US" sz="2800" dirty="0" smtClean="0"/>
              <a:t>Applications are available at the SHIP office on the third floor of the Flagler County Administration Building.</a:t>
            </a:r>
          </a:p>
          <a:p>
            <a:r>
              <a:rPr lang="en-US" sz="2800" dirty="0" smtClean="0"/>
              <a:t>For questions on the application itself, contact Val Bradley at the SHIP office.</a:t>
            </a:r>
            <a:endParaRPr lang="en-US" sz="2800" dirty="0"/>
          </a:p>
        </p:txBody>
      </p:sp>
    </p:spTree>
    <p:extLst>
      <p:ext uri="{BB962C8B-B14F-4D97-AF65-F5344CB8AC3E}">
        <p14:creationId xmlns:p14="http://schemas.microsoft.com/office/powerpoint/2010/main" val="328086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
            <a:ext cx="11559351" cy="1356360"/>
          </a:xfrm>
        </p:spPr>
        <p:txBody>
          <a:bodyPr>
            <a:normAutofit/>
          </a:bodyPr>
          <a:lstStyle/>
          <a:p>
            <a:pPr algn="ctr"/>
            <a:r>
              <a:rPr lang="en-US" dirty="0" smtClean="0"/>
              <a:t>CDBG Application Completion </a:t>
            </a:r>
            <a:endParaRPr lang="en-US" dirty="0"/>
          </a:p>
        </p:txBody>
      </p:sp>
      <p:sp>
        <p:nvSpPr>
          <p:cNvPr id="4" name="Content Placeholder 3"/>
          <p:cNvSpPr>
            <a:spLocks noGrp="1"/>
          </p:cNvSpPr>
          <p:nvPr>
            <p:ph idx="1"/>
          </p:nvPr>
        </p:nvSpPr>
        <p:spPr>
          <a:xfrm>
            <a:off x="533399" y="1524000"/>
            <a:ext cx="11330751" cy="3450696"/>
          </a:xfrm>
        </p:spPr>
        <p:txBody>
          <a:bodyPr>
            <a:normAutofit lnSpcReduction="10000"/>
          </a:bodyPr>
          <a:lstStyle/>
          <a:p>
            <a:r>
              <a:rPr lang="en-US" sz="3200" dirty="0" smtClean="0"/>
              <a:t>Applicant obtains and completes application and submits </a:t>
            </a:r>
            <a:r>
              <a:rPr lang="en-US" sz="3200" u="sng" dirty="0" smtClean="0"/>
              <a:t>all secondary documentation </a:t>
            </a:r>
            <a:r>
              <a:rPr lang="en-US" sz="3200" dirty="0" smtClean="0"/>
              <a:t>requirements, including conflict of interest statement.</a:t>
            </a:r>
          </a:p>
          <a:p>
            <a:r>
              <a:rPr lang="en-US" sz="3200" dirty="0"/>
              <a:t>Completed application packages must be submitted </a:t>
            </a:r>
            <a:r>
              <a:rPr lang="en-US" sz="3200" b="1" dirty="0"/>
              <a:t>-</a:t>
            </a:r>
            <a:r>
              <a:rPr lang="en-US" sz="3200" dirty="0"/>
              <a:t> </a:t>
            </a:r>
            <a:r>
              <a:rPr lang="en-US" sz="3200" u="sng" dirty="0"/>
              <a:t>by appointment </a:t>
            </a:r>
            <a:r>
              <a:rPr lang="en-US" sz="3200" b="1" dirty="0"/>
              <a:t>- </a:t>
            </a:r>
            <a:r>
              <a:rPr lang="en-US" sz="3200" u="sng" dirty="0"/>
              <a:t>to Val Bradley, SHIP office</a:t>
            </a:r>
            <a:r>
              <a:rPr lang="en-US" sz="3200" b="1" dirty="0"/>
              <a:t>,  </a:t>
            </a:r>
            <a:r>
              <a:rPr lang="en-US" sz="3200" dirty="0"/>
              <a:t>Flagler County  Administration Building, located at 1769 E. Moody Blvd.,  </a:t>
            </a:r>
            <a:r>
              <a:rPr lang="en-US" sz="3200" dirty="0" err="1"/>
              <a:t>Bunnell</a:t>
            </a:r>
            <a:r>
              <a:rPr lang="en-US" sz="3200" dirty="0"/>
              <a:t>, FL 32210. Call 386-313-4037.</a:t>
            </a:r>
          </a:p>
          <a:p>
            <a:endParaRPr lang="en-US" sz="32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5127096"/>
            <a:ext cx="2720151" cy="1407337"/>
          </a:xfrm>
          <a:prstGeom prst="rect">
            <a:avLst/>
          </a:prstGeom>
        </p:spPr>
      </p:pic>
    </p:spTree>
    <p:extLst>
      <p:ext uri="{BB962C8B-B14F-4D97-AF65-F5344CB8AC3E}">
        <p14:creationId xmlns:p14="http://schemas.microsoft.com/office/powerpoint/2010/main" val="122462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11963399" cy="1143000"/>
          </a:xfrm>
          <a:gradFill>
            <a:gsLst>
              <a:gs pos="0">
                <a:schemeClr val="accent6">
                  <a:lumMod val="20000"/>
                  <a:lumOff val="80000"/>
                </a:schemeClr>
              </a:gs>
              <a:gs pos="100000">
                <a:schemeClr val="bg2">
                  <a:shade val="98000"/>
                  <a:satMod val="120000"/>
                  <a:lumMod val="98000"/>
                </a:schemeClr>
              </a:gs>
            </a:gsLst>
            <a:path path="circle">
              <a:fillToRect l="50000" t="50000" r="100000" b="100000"/>
            </a:path>
          </a:gradFill>
        </p:spPr>
        <p:txBody>
          <a:bodyPr>
            <a:noAutofit/>
          </a:bodyPr>
          <a:lstStyle/>
          <a:p>
            <a:pPr algn="ctr"/>
            <a:r>
              <a:rPr lang="en-US" dirty="0" smtClean="0"/>
              <a:t>CDBG Entitlement Program Overview </a:t>
            </a:r>
            <a:endParaRPr lang="en-US" dirty="0"/>
          </a:p>
        </p:txBody>
      </p:sp>
      <p:sp>
        <p:nvSpPr>
          <p:cNvPr id="3" name="Content Placeholder 2"/>
          <p:cNvSpPr>
            <a:spLocks noGrp="1"/>
          </p:cNvSpPr>
          <p:nvPr>
            <p:ph idx="1"/>
          </p:nvPr>
        </p:nvSpPr>
        <p:spPr>
          <a:xfrm>
            <a:off x="685800" y="1555595"/>
            <a:ext cx="11048999" cy="2590800"/>
          </a:xfrm>
        </p:spPr>
        <p:txBody>
          <a:bodyPr>
            <a:noAutofit/>
          </a:bodyPr>
          <a:lstStyle/>
          <a:p>
            <a:r>
              <a:rPr lang="en-US" sz="3200" dirty="0"/>
              <a:t>Federal Program that started </a:t>
            </a:r>
            <a:r>
              <a:rPr lang="en-US" sz="3200" dirty="0" smtClean="0"/>
              <a:t>in1974 </a:t>
            </a:r>
            <a:r>
              <a:rPr lang="en-US" sz="3200" dirty="0"/>
              <a:t>in order to provide </a:t>
            </a:r>
            <a:r>
              <a:rPr lang="en-US" sz="3200" dirty="0" smtClean="0"/>
              <a:t> </a:t>
            </a:r>
            <a:r>
              <a:rPr lang="en-US" sz="3200" dirty="0"/>
              <a:t>community </a:t>
            </a:r>
            <a:r>
              <a:rPr lang="en-US" sz="3200" dirty="0" smtClean="0"/>
              <a:t>development and housing </a:t>
            </a:r>
            <a:r>
              <a:rPr lang="en-US" sz="3200" dirty="0"/>
              <a:t>needs. </a:t>
            </a:r>
          </a:p>
          <a:p>
            <a:endParaRPr lang="en-US" sz="1400" dirty="0" smtClean="0"/>
          </a:p>
          <a:p>
            <a:r>
              <a:rPr lang="en-US" sz="3200" dirty="0" smtClean="0"/>
              <a:t>This component of CDBG helps qualified families and individuals with rehabilitation and repairs to correct health and safety code deficiencies.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1849" y="5257800"/>
            <a:ext cx="2720151" cy="1407337"/>
          </a:xfrm>
          <a:prstGeom prst="rect">
            <a:avLst/>
          </a:prstGeom>
        </p:spPr>
      </p:pic>
    </p:spTree>
    <p:extLst>
      <p:ext uri="{BB962C8B-B14F-4D97-AF65-F5344CB8AC3E}">
        <p14:creationId xmlns:p14="http://schemas.microsoft.com/office/powerpoint/2010/main" val="410371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9723120" cy="1356360"/>
          </a:xfrm>
        </p:spPr>
        <p:txBody>
          <a:bodyPr>
            <a:normAutofit/>
          </a:bodyPr>
          <a:lstStyle/>
          <a:p>
            <a:r>
              <a:rPr lang="en-US" dirty="0" smtClean="0"/>
              <a:t>CDBG Application Submittal</a:t>
            </a:r>
            <a:endParaRPr lang="en-US" dirty="0"/>
          </a:p>
        </p:txBody>
      </p:sp>
      <p:sp>
        <p:nvSpPr>
          <p:cNvPr id="3" name="Content Placeholder 2"/>
          <p:cNvSpPr>
            <a:spLocks noGrp="1"/>
          </p:cNvSpPr>
          <p:nvPr>
            <p:ph idx="1"/>
          </p:nvPr>
        </p:nvSpPr>
        <p:spPr>
          <a:xfrm>
            <a:off x="625583" y="1524000"/>
            <a:ext cx="11125200" cy="3801533"/>
          </a:xfrm>
        </p:spPr>
        <p:txBody>
          <a:bodyPr>
            <a:noAutofit/>
          </a:bodyPr>
          <a:lstStyle/>
          <a:p>
            <a:r>
              <a:rPr lang="en-US" sz="3200" dirty="0" smtClean="0"/>
              <a:t>The </a:t>
            </a:r>
            <a:r>
              <a:rPr lang="en-US" sz="3200" dirty="0"/>
              <a:t>deadline for receipt of completed applications is 4:00 pm on Friday </a:t>
            </a:r>
            <a:r>
              <a:rPr lang="en-US" sz="3200" u="sng" dirty="0" smtClean="0"/>
              <a:t>February 17, 2017.  </a:t>
            </a:r>
            <a:endParaRPr lang="en-US" sz="3200" u="sng" dirty="0"/>
          </a:p>
          <a:p>
            <a:r>
              <a:rPr lang="en-US" sz="3200" dirty="0" smtClean="0"/>
              <a:t>Applications will be time and date stamped to ensure compliance with the application period.</a:t>
            </a:r>
          </a:p>
          <a:p>
            <a:r>
              <a:rPr lang="en-US" sz="3200" dirty="0" smtClean="0"/>
              <a:t>No applications will be accepted at COPC Offices.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644" y="5257800"/>
            <a:ext cx="2720151" cy="1407337"/>
          </a:xfrm>
          <a:prstGeom prst="rect">
            <a:avLst/>
          </a:prstGeom>
        </p:spPr>
      </p:pic>
    </p:spTree>
    <p:extLst>
      <p:ext uri="{BB962C8B-B14F-4D97-AF65-F5344CB8AC3E}">
        <p14:creationId xmlns:p14="http://schemas.microsoft.com/office/powerpoint/2010/main" val="67195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552"/>
            <a:ext cx="11811000" cy="1325563"/>
          </a:xfrm>
        </p:spPr>
        <p:txBody>
          <a:bodyPr>
            <a:normAutofit/>
          </a:bodyPr>
          <a:lstStyle/>
          <a:p>
            <a:pPr algn="ctr"/>
            <a:r>
              <a:rPr lang="en-US" dirty="0" smtClean="0"/>
              <a:t>Applicant Selection &amp; Funding </a:t>
            </a:r>
            <a:endParaRPr lang="en-US" dirty="0"/>
          </a:p>
        </p:txBody>
      </p:sp>
      <p:sp>
        <p:nvSpPr>
          <p:cNvPr id="4" name="Content Placeholder 3"/>
          <p:cNvSpPr>
            <a:spLocks noGrp="1"/>
          </p:cNvSpPr>
          <p:nvPr>
            <p:ph idx="1"/>
          </p:nvPr>
        </p:nvSpPr>
        <p:spPr>
          <a:xfrm>
            <a:off x="489724" y="1447800"/>
            <a:ext cx="10483076" cy="3886200"/>
          </a:xfrm>
        </p:spPr>
        <p:txBody>
          <a:bodyPr>
            <a:normAutofit fontScale="92500" lnSpcReduction="20000"/>
          </a:bodyPr>
          <a:lstStyle/>
          <a:p>
            <a:r>
              <a:rPr lang="en-US" sz="3200" dirty="0" smtClean="0"/>
              <a:t>Applications </a:t>
            </a:r>
            <a:r>
              <a:rPr lang="en-US" sz="3200" dirty="0"/>
              <a:t>will be considered on a </a:t>
            </a:r>
            <a:r>
              <a:rPr lang="en-US" sz="3200" u="sng" dirty="0"/>
              <a:t>first </a:t>
            </a:r>
            <a:r>
              <a:rPr lang="en-US" sz="3200" u="sng" dirty="0" smtClean="0"/>
              <a:t>come, first qualified,  </a:t>
            </a:r>
            <a:r>
              <a:rPr lang="en-US" sz="3200" u="sng" dirty="0"/>
              <a:t>first serve basis</a:t>
            </a:r>
            <a:r>
              <a:rPr lang="en-US" sz="3200" dirty="0"/>
              <a:t>, consistent with the City’s Housing Assistant </a:t>
            </a:r>
            <a:r>
              <a:rPr lang="en-US" sz="3200" dirty="0" smtClean="0"/>
              <a:t>Plan (HAP).</a:t>
            </a:r>
          </a:p>
          <a:p>
            <a:r>
              <a:rPr lang="en-US" sz="3200" dirty="0" smtClean="0"/>
              <a:t>Funds will be committed on a first qualified, first serve basis.</a:t>
            </a:r>
          </a:p>
          <a:p>
            <a:r>
              <a:rPr lang="en-US" sz="3200" dirty="0"/>
              <a:t>If qualified, the applicant receives eligibility letter once fully income qualified.</a:t>
            </a:r>
          </a:p>
          <a:p>
            <a:r>
              <a:rPr lang="en-US" sz="3200" dirty="0" smtClean="0"/>
              <a:t>If necessary, a waiting list may be established for the next cycle.</a:t>
            </a:r>
            <a:endParaRPr lang="en-US" sz="3200" dirty="0"/>
          </a:p>
          <a:p>
            <a:endParaRPr lang="en-US" sz="3200" dirty="0" smtClean="0"/>
          </a:p>
          <a:p>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549" y="5171201"/>
            <a:ext cx="2720151" cy="1407337"/>
          </a:xfrm>
          <a:prstGeom prst="rect">
            <a:avLst/>
          </a:prstGeom>
        </p:spPr>
      </p:pic>
    </p:spTree>
    <p:extLst>
      <p:ext uri="{BB962C8B-B14F-4D97-AF65-F5344CB8AC3E}">
        <p14:creationId xmlns:p14="http://schemas.microsoft.com/office/powerpoint/2010/main" val="396851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2540" y="381000"/>
            <a:ext cx="9875520" cy="1356360"/>
          </a:xfrm>
        </p:spPr>
        <p:txBody>
          <a:bodyPr>
            <a:normAutofit/>
          </a:bodyPr>
          <a:lstStyle/>
          <a:p>
            <a:pPr algn="ctr"/>
            <a:r>
              <a:rPr lang="en-US" dirty="0" smtClean="0"/>
              <a:t>Pre-Bid Steps</a:t>
            </a:r>
            <a:endParaRPr lang="en-US" dirty="0"/>
          </a:p>
        </p:txBody>
      </p:sp>
      <p:sp>
        <p:nvSpPr>
          <p:cNvPr id="4" name="Content Placeholder 3"/>
          <p:cNvSpPr>
            <a:spLocks noGrp="1"/>
          </p:cNvSpPr>
          <p:nvPr>
            <p:ph idx="1"/>
          </p:nvPr>
        </p:nvSpPr>
        <p:spPr>
          <a:xfrm>
            <a:off x="685800" y="1600200"/>
            <a:ext cx="11049000" cy="3200400"/>
          </a:xfrm>
        </p:spPr>
        <p:txBody>
          <a:bodyPr>
            <a:normAutofit lnSpcReduction="10000"/>
          </a:bodyPr>
          <a:lstStyle/>
          <a:p>
            <a:r>
              <a:rPr lang="en-US" sz="3200" dirty="0" smtClean="0"/>
              <a:t>Title search completed on property to determine ownership, and lien status.</a:t>
            </a:r>
          </a:p>
          <a:p>
            <a:r>
              <a:rPr lang="en-US" sz="3200" dirty="0" smtClean="0"/>
              <a:t>Inspection performed on property to determine rehabilitation needs and cost feasibility.</a:t>
            </a:r>
          </a:p>
          <a:p>
            <a:r>
              <a:rPr lang="en-US" sz="3200" dirty="0" smtClean="0"/>
              <a:t>Work write-up </a:t>
            </a:r>
            <a:r>
              <a:rPr lang="en-US" sz="3200" smtClean="0"/>
              <a:t>&amp; </a:t>
            </a:r>
            <a:r>
              <a:rPr lang="en-US" sz="3200" smtClean="0"/>
              <a:t>Scope </a:t>
            </a:r>
            <a:r>
              <a:rPr lang="en-US" sz="3200" smtClean="0"/>
              <a:t>of </a:t>
            </a:r>
            <a:r>
              <a:rPr lang="en-US" sz="3200" smtClean="0"/>
              <a:t>Work </a:t>
            </a:r>
            <a:r>
              <a:rPr lang="en-US" sz="3200" dirty="0" smtClean="0"/>
              <a:t>completed for  CDBG program.</a:t>
            </a:r>
          </a:p>
          <a:p>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5169673"/>
            <a:ext cx="2720151" cy="1407337"/>
          </a:xfrm>
          <a:prstGeom prst="rect">
            <a:avLst/>
          </a:prstGeom>
        </p:spPr>
      </p:pic>
    </p:spTree>
    <p:extLst>
      <p:ext uri="{BB962C8B-B14F-4D97-AF65-F5344CB8AC3E}">
        <p14:creationId xmlns:p14="http://schemas.microsoft.com/office/powerpoint/2010/main" val="319529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9494520" cy="1356360"/>
          </a:xfrm>
        </p:spPr>
        <p:txBody>
          <a:bodyPr>
            <a:normAutofit/>
          </a:bodyPr>
          <a:lstStyle/>
          <a:p>
            <a:r>
              <a:rPr lang="en-US" dirty="0" smtClean="0"/>
              <a:t> </a:t>
            </a:r>
            <a:endParaRPr lang="en-US" dirty="0"/>
          </a:p>
        </p:txBody>
      </p:sp>
      <p:sp>
        <p:nvSpPr>
          <p:cNvPr id="4" name="Content Placeholder 3"/>
          <p:cNvSpPr>
            <a:spLocks noGrp="1"/>
          </p:cNvSpPr>
          <p:nvPr>
            <p:ph idx="1"/>
          </p:nvPr>
        </p:nvSpPr>
        <p:spPr>
          <a:xfrm>
            <a:off x="914400" y="1676400"/>
            <a:ext cx="10972800" cy="3047999"/>
          </a:xfrm>
        </p:spPr>
        <p:txBody>
          <a:bodyPr>
            <a:normAutofit/>
          </a:bodyPr>
          <a:lstStyle/>
          <a:p>
            <a:r>
              <a:rPr lang="en-US" sz="3200" dirty="0" smtClean="0"/>
              <a:t>May include lead based paint and asbestos testing performed (if required) to assist in property qualification.</a:t>
            </a:r>
          </a:p>
          <a:p>
            <a:r>
              <a:rPr lang="en-US" sz="3200" dirty="0" smtClean="0"/>
              <a:t>Final review of applicant and property qualifications performed.</a:t>
            </a:r>
          </a:p>
          <a:p>
            <a:endParaRPr lang="en-US" dirty="0"/>
          </a:p>
        </p:txBody>
      </p:sp>
      <p:sp>
        <p:nvSpPr>
          <p:cNvPr id="3" name="Rectangle 2"/>
          <p:cNvSpPr/>
          <p:nvPr/>
        </p:nvSpPr>
        <p:spPr>
          <a:xfrm>
            <a:off x="1318260" y="431214"/>
            <a:ext cx="8991600" cy="646331"/>
          </a:xfrm>
          <a:prstGeom prst="rect">
            <a:avLst/>
          </a:prstGeom>
        </p:spPr>
        <p:txBody>
          <a:bodyPr wrap="square">
            <a:spAutoFit/>
          </a:bodyPr>
          <a:lstStyle/>
          <a:p>
            <a:pPr algn="ctr"/>
            <a:r>
              <a:rPr lang="en-US" sz="3600" dirty="0" smtClean="0"/>
              <a:t>Pre-Bid Steps</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181600"/>
            <a:ext cx="2720151" cy="1407337"/>
          </a:xfrm>
          <a:prstGeom prst="rect">
            <a:avLst/>
          </a:prstGeom>
        </p:spPr>
      </p:pic>
    </p:spTree>
    <p:extLst>
      <p:ext uri="{BB962C8B-B14F-4D97-AF65-F5344CB8AC3E}">
        <p14:creationId xmlns:p14="http://schemas.microsoft.com/office/powerpoint/2010/main" val="227065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6516"/>
            <a:ext cx="11849100" cy="1356360"/>
          </a:xfrm>
        </p:spPr>
        <p:txBody>
          <a:bodyPr>
            <a:normAutofit/>
          </a:bodyPr>
          <a:lstStyle/>
          <a:p>
            <a:pPr algn="ctr"/>
            <a:r>
              <a:rPr lang="en-US" dirty="0" smtClean="0"/>
              <a:t>City BID Process</a:t>
            </a:r>
            <a:endParaRPr lang="en-US" dirty="0"/>
          </a:p>
        </p:txBody>
      </p:sp>
      <p:sp>
        <p:nvSpPr>
          <p:cNvPr id="4" name="Content Placeholder 3"/>
          <p:cNvSpPr>
            <a:spLocks noGrp="1"/>
          </p:cNvSpPr>
          <p:nvPr>
            <p:ph idx="1"/>
          </p:nvPr>
        </p:nvSpPr>
        <p:spPr>
          <a:xfrm>
            <a:off x="685800" y="1447800"/>
            <a:ext cx="10744200" cy="3450696"/>
          </a:xfrm>
        </p:spPr>
        <p:txBody>
          <a:bodyPr>
            <a:noAutofit/>
          </a:bodyPr>
          <a:lstStyle/>
          <a:p>
            <a:r>
              <a:rPr lang="en-US" sz="3200" dirty="0" smtClean="0"/>
              <a:t>After application and property review, the housing unit will be submitted for bid to a City qualified pool of contractors.</a:t>
            </a:r>
          </a:p>
          <a:p>
            <a:r>
              <a:rPr lang="en-US" sz="3200" dirty="0" smtClean="0"/>
              <a:t>A pre-bid meeting (at a scheduled date and time) will be conducted for each property eligible for bid and rehabilitation.</a:t>
            </a:r>
          </a:p>
          <a:p>
            <a:r>
              <a:rPr lang="en-US" sz="3200" dirty="0" smtClean="0"/>
              <a:t>Contractors will participate in a City/Guardian guided walkthrough of each property.</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5181600"/>
            <a:ext cx="2720151" cy="1407337"/>
          </a:xfrm>
          <a:prstGeom prst="rect">
            <a:avLst/>
          </a:prstGeom>
        </p:spPr>
      </p:pic>
    </p:spTree>
    <p:extLst>
      <p:ext uri="{BB962C8B-B14F-4D97-AF65-F5344CB8AC3E}">
        <p14:creationId xmlns:p14="http://schemas.microsoft.com/office/powerpoint/2010/main" val="237773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3314"/>
            <a:ext cx="10134600" cy="1325563"/>
          </a:xfrm>
        </p:spPr>
        <p:txBody>
          <a:bodyPr>
            <a:normAutofit/>
          </a:bodyPr>
          <a:lstStyle/>
          <a:p>
            <a:pPr algn="ctr"/>
            <a:r>
              <a:rPr lang="en-US" dirty="0" smtClean="0"/>
              <a:t>City BID Process</a:t>
            </a:r>
            <a:endParaRPr lang="en-US" dirty="0"/>
          </a:p>
        </p:txBody>
      </p:sp>
      <p:sp>
        <p:nvSpPr>
          <p:cNvPr id="4" name="Content Placeholder 3"/>
          <p:cNvSpPr>
            <a:spLocks noGrp="1"/>
          </p:cNvSpPr>
          <p:nvPr>
            <p:ph idx="1"/>
          </p:nvPr>
        </p:nvSpPr>
        <p:spPr>
          <a:xfrm>
            <a:off x="914400" y="1371600"/>
            <a:ext cx="10134600" cy="3450696"/>
          </a:xfrm>
        </p:spPr>
        <p:txBody>
          <a:bodyPr>
            <a:normAutofit lnSpcReduction="10000"/>
          </a:bodyPr>
          <a:lstStyle/>
          <a:p>
            <a:r>
              <a:rPr lang="en-US" sz="3200" dirty="0" smtClean="0"/>
              <a:t>Bids that are submitted will be opened in a City supervised setting.</a:t>
            </a:r>
          </a:p>
          <a:p>
            <a:r>
              <a:rPr lang="en-US" sz="3200" dirty="0" smtClean="0"/>
              <a:t>Bids will be reviewed for accuracy and tabulated.</a:t>
            </a:r>
          </a:p>
          <a:p>
            <a:r>
              <a:rPr lang="en-US" sz="3200" dirty="0" smtClean="0"/>
              <a:t>Award recommendations will be made based on the lowest responsible bid in accordance with HAP guidelines.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257800"/>
            <a:ext cx="2720151" cy="1407337"/>
          </a:xfrm>
          <a:prstGeom prst="rect">
            <a:avLst/>
          </a:prstGeom>
        </p:spPr>
      </p:pic>
    </p:spTree>
    <p:extLst>
      <p:ext uri="{BB962C8B-B14F-4D97-AF65-F5344CB8AC3E}">
        <p14:creationId xmlns:p14="http://schemas.microsoft.com/office/powerpoint/2010/main" val="386935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9448800" cy="1356360"/>
          </a:xfrm>
        </p:spPr>
        <p:txBody>
          <a:bodyPr>
            <a:normAutofit/>
          </a:bodyPr>
          <a:lstStyle/>
          <a:p>
            <a:r>
              <a:rPr lang="en-US" dirty="0" smtClean="0"/>
              <a:t> BID Awards &amp; Contract Signing</a:t>
            </a:r>
            <a:endParaRPr lang="en-US" dirty="0"/>
          </a:p>
        </p:txBody>
      </p:sp>
      <p:sp>
        <p:nvSpPr>
          <p:cNvPr id="4" name="Content Placeholder 3"/>
          <p:cNvSpPr>
            <a:spLocks noGrp="1"/>
          </p:cNvSpPr>
          <p:nvPr>
            <p:ph idx="1"/>
          </p:nvPr>
        </p:nvSpPr>
        <p:spPr>
          <a:xfrm>
            <a:off x="457200" y="990600"/>
            <a:ext cx="10668000" cy="5638800"/>
          </a:xfrm>
        </p:spPr>
        <p:txBody>
          <a:bodyPr>
            <a:noAutofit/>
          </a:bodyPr>
          <a:lstStyle/>
          <a:p>
            <a:r>
              <a:rPr lang="en-US" sz="3200" dirty="0" smtClean="0"/>
              <a:t>Once bids are approved, they are available for owner review and contractor selection.</a:t>
            </a:r>
          </a:p>
          <a:p>
            <a:r>
              <a:rPr lang="en-US" sz="3200" dirty="0" smtClean="0"/>
              <a:t>After bid review and contractor selection,  a contract and mortgage signing date and time will be scheduled with the homeowner.</a:t>
            </a:r>
          </a:p>
          <a:p>
            <a:r>
              <a:rPr lang="en-US" sz="3200" dirty="0" smtClean="0"/>
              <a:t>Next the Contract, Mortgage and Note documents are signed.</a:t>
            </a:r>
          </a:p>
          <a:p>
            <a:r>
              <a:rPr lang="en-US" sz="3200" dirty="0" smtClean="0"/>
              <a:t>Also the Notice to Proceed and Notice of Commencement are signed and notarized.</a:t>
            </a:r>
          </a:p>
          <a:p>
            <a:r>
              <a:rPr lang="en-US" sz="3200" dirty="0" smtClean="0"/>
              <a:t>The </a:t>
            </a:r>
            <a:r>
              <a:rPr lang="en-US" sz="3200" dirty="0"/>
              <a:t>t</a:t>
            </a:r>
            <a:r>
              <a:rPr lang="en-US" sz="3200" dirty="0" smtClean="0"/>
              <a:t>hree day rescission form is also signed.</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1244" y="5225376"/>
            <a:ext cx="2720151" cy="1407337"/>
          </a:xfrm>
          <a:prstGeom prst="rect">
            <a:avLst/>
          </a:prstGeom>
        </p:spPr>
      </p:pic>
    </p:spTree>
    <p:extLst>
      <p:ext uri="{BB962C8B-B14F-4D97-AF65-F5344CB8AC3E}">
        <p14:creationId xmlns:p14="http://schemas.microsoft.com/office/powerpoint/2010/main" val="110790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10134600" cy="1325563"/>
          </a:xfrm>
        </p:spPr>
        <p:txBody>
          <a:bodyPr>
            <a:normAutofit/>
          </a:bodyPr>
          <a:lstStyle/>
          <a:p>
            <a:r>
              <a:rPr lang="en-US" dirty="0" smtClean="0"/>
              <a:t>  Construction and Payment</a:t>
            </a:r>
            <a:endParaRPr lang="en-US" dirty="0"/>
          </a:p>
        </p:txBody>
      </p:sp>
      <p:sp>
        <p:nvSpPr>
          <p:cNvPr id="4" name="Content Placeholder 3"/>
          <p:cNvSpPr>
            <a:spLocks noGrp="1"/>
          </p:cNvSpPr>
          <p:nvPr>
            <p:ph idx="1"/>
          </p:nvPr>
        </p:nvSpPr>
        <p:spPr>
          <a:xfrm>
            <a:off x="457200" y="1219200"/>
            <a:ext cx="11201400" cy="4191000"/>
          </a:xfrm>
        </p:spPr>
        <p:txBody>
          <a:bodyPr>
            <a:noAutofit/>
          </a:bodyPr>
          <a:lstStyle/>
          <a:p>
            <a:pPr>
              <a:lnSpc>
                <a:spcPts val="3840"/>
              </a:lnSpc>
              <a:spcBef>
                <a:spcPts val="0"/>
              </a:spcBef>
            </a:pPr>
            <a:r>
              <a:rPr lang="en-US" sz="3200" dirty="0" smtClean="0"/>
              <a:t>Construction length: Generally 45 days for rehab, 120 days for replacement.</a:t>
            </a:r>
          </a:p>
          <a:p>
            <a:pPr>
              <a:lnSpc>
                <a:spcPts val="3840"/>
              </a:lnSpc>
              <a:spcBef>
                <a:spcPts val="0"/>
              </a:spcBef>
            </a:pPr>
            <a:r>
              <a:rPr lang="en-US" sz="3200" dirty="0" smtClean="0"/>
              <a:t>Contractor payments must be signed and approved by homeowner, Guardian and City representatives.</a:t>
            </a:r>
          </a:p>
          <a:p>
            <a:pPr>
              <a:lnSpc>
                <a:spcPts val="3400"/>
              </a:lnSpc>
              <a:spcBef>
                <a:spcPts val="0"/>
              </a:spcBef>
            </a:pPr>
            <a:r>
              <a:rPr lang="en-US" sz="3200" dirty="0" smtClean="0"/>
              <a:t>All work will have a 1 year Contractor to Owner warranty (5 year for roof) for all workmanship and new materials used, plus any manufactures warranties as applicable. </a:t>
            </a:r>
          </a:p>
          <a:p>
            <a:pPr>
              <a:lnSpc>
                <a:spcPts val="3400"/>
              </a:lnSpc>
              <a:spcBef>
                <a:spcPts val="0"/>
              </a:spcBef>
            </a:pPr>
            <a:r>
              <a:rPr lang="en-US" sz="3200" dirty="0"/>
              <a:t>A homeowner may be asked to move out in the case of extreme rehabilitation or replacement.  Temporary relocation assistance may be available.</a:t>
            </a:r>
          </a:p>
          <a:p>
            <a:pPr>
              <a:lnSpc>
                <a:spcPts val="3400"/>
              </a:lnSpc>
              <a:spcBef>
                <a:spcPts val="0"/>
              </a:spcBef>
            </a:pPr>
            <a:endParaRPr lang="en-US" sz="3200" dirty="0"/>
          </a:p>
        </p:txBody>
      </p:sp>
    </p:spTree>
    <p:extLst>
      <p:ext uri="{BB962C8B-B14F-4D97-AF65-F5344CB8AC3E}">
        <p14:creationId xmlns:p14="http://schemas.microsoft.com/office/powerpoint/2010/main" val="311984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11551920" cy="1356360"/>
          </a:xfrm>
        </p:spPr>
        <p:txBody>
          <a:bodyPr>
            <a:normAutofit/>
          </a:bodyPr>
          <a:lstStyle/>
          <a:p>
            <a:pPr algn="ctr"/>
            <a:r>
              <a:rPr lang="en-US" sz="4000" dirty="0" smtClean="0"/>
              <a:t>CDBG FAQS</a:t>
            </a:r>
            <a:endParaRPr lang="en-US" sz="4000" dirty="0"/>
          </a:p>
        </p:txBody>
      </p:sp>
      <p:sp>
        <p:nvSpPr>
          <p:cNvPr id="4" name="Content Placeholder 3"/>
          <p:cNvSpPr>
            <a:spLocks noGrp="1"/>
          </p:cNvSpPr>
          <p:nvPr>
            <p:ph idx="1"/>
          </p:nvPr>
        </p:nvSpPr>
        <p:spPr>
          <a:xfrm>
            <a:off x="847493" y="1371600"/>
            <a:ext cx="10866120" cy="4876800"/>
          </a:xfrm>
        </p:spPr>
        <p:txBody>
          <a:bodyPr>
            <a:noAutofit/>
          </a:bodyPr>
          <a:lstStyle/>
          <a:p>
            <a:pPr marL="0" indent="0">
              <a:buNone/>
            </a:pPr>
            <a:r>
              <a:rPr lang="en-US" sz="3200" dirty="0" smtClean="0"/>
              <a:t>How much do I have to pay?</a:t>
            </a:r>
          </a:p>
          <a:p>
            <a:r>
              <a:rPr lang="en-US" sz="3200" dirty="0" smtClean="0"/>
              <a:t>You </a:t>
            </a:r>
            <a:r>
              <a:rPr lang="en-US" sz="3200" dirty="0"/>
              <a:t>will sign a deferred payment loan </a:t>
            </a:r>
            <a:r>
              <a:rPr lang="en-US" sz="3200" dirty="0" smtClean="0"/>
              <a:t>(DPL) agreement </a:t>
            </a:r>
            <a:r>
              <a:rPr lang="en-US" sz="3200" dirty="0"/>
              <a:t>which states if you sell the property within five or ten years, depending on the level of assistance, you will be obligated to pay back a portion of the “loan</a:t>
            </a:r>
            <a:r>
              <a:rPr lang="en-US" sz="3200" dirty="0" smtClean="0"/>
              <a:t>.”</a:t>
            </a:r>
          </a:p>
          <a:p>
            <a:r>
              <a:rPr lang="en-US" sz="3200" dirty="0" smtClean="0"/>
              <a:t>Therefore, you </a:t>
            </a:r>
            <a:r>
              <a:rPr lang="en-US" sz="3200" dirty="0"/>
              <a:t>do not have to pay any money for the work -- with the exception of FEMA awards or Homeowners Insurance (loss of dwelling).</a:t>
            </a:r>
          </a:p>
          <a:p>
            <a:pPr marL="0" indent="0">
              <a:buNone/>
            </a:pPr>
            <a:r>
              <a:rPr lang="en-US" sz="3200" dirty="0" smtClean="0"/>
              <a:t> </a:t>
            </a:r>
            <a:endParaRPr lang="en-US" sz="3200" dirty="0"/>
          </a:p>
        </p:txBody>
      </p:sp>
    </p:spTree>
    <p:extLst>
      <p:ext uri="{BB962C8B-B14F-4D97-AF65-F5344CB8AC3E}">
        <p14:creationId xmlns:p14="http://schemas.microsoft.com/office/powerpoint/2010/main" val="324768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0312"/>
            <a:ext cx="11025951" cy="1356360"/>
          </a:xfrm>
        </p:spPr>
        <p:txBody>
          <a:bodyPr>
            <a:normAutofit/>
          </a:bodyPr>
          <a:lstStyle/>
          <a:p>
            <a:pPr algn="ctr"/>
            <a:r>
              <a:rPr lang="en-US" sz="4000" dirty="0" smtClean="0"/>
              <a:t> CDBG FAQS</a:t>
            </a:r>
            <a:endParaRPr lang="en-US" sz="4000" dirty="0"/>
          </a:p>
        </p:txBody>
      </p:sp>
      <p:sp>
        <p:nvSpPr>
          <p:cNvPr id="4" name="Content Placeholder 3"/>
          <p:cNvSpPr>
            <a:spLocks noGrp="1"/>
          </p:cNvSpPr>
          <p:nvPr>
            <p:ph idx="1"/>
          </p:nvPr>
        </p:nvSpPr>
        <p:spPr>
          <a:xfrm>
            <a:off x="1066800" y="1600200"/>
            <a:ext cx="10721151" cy="3352800"/>
          </a:xfrm>
        </p:spPr>
        <p:txBody>
          <a:bodyPr>
            <a:noAutofit/>
          </a:bodyPr>
          <a:lstStyle/>
          <a:p>
            <a:pPr marL="0" indent="0">
              <a:buNone/>
            </a:pPr>
            <a:r>
              <a:rPr lang="en-US" sz="3200" dirty="0" smtClean="0"/>
              <a:t>Do I have any input about the work?</a:t>
            </a:r>
          </a:p>
          <a:p>
            <a:pPr marL="0" indent="0">
              <a:buNone/>
            </a:pPr>
            <a:endParaRPr lang="en-US" sz="2000" dirty="0" smtClean="0"/>
          </a:p>
          <a:p>
            <a:r>
              <a:rPr lang="en-US" sz="3200" dirty="0" smtClean="0"/>
              <a:t>You </a:t>
            </a:r>
            <a:r>
              <a:rPr lang="en-US" sz="3200" dirty="0"/>
              <a:t>are encouraged to check the work as it is being done to assure that it is being done correctly.  The </a:t>
            </a:r>
            <a:r>
              <a:rPr lang="en-US" sz="3200" dirty="0" smtClean="0"/>
              <a:t>scope of work, however,  is </a:t>
            </a:r>
            <a:r>
              <a:rPr lang="en-US" sz="3200" dirty="0"/>
              <a:t>determined by program </a:t>
            </a:r>
            <a:r>
              <a:rPr lang="en-US" sz="3200" dirty="0" smtClean="0"/>
              <a:t>guidelines. </a:t>
            </a:r>
            <a:endParaRPr lang="en-US" sz="3200" dirty="0"/>
          </a:p>
          <a:p>
            <a:pPr marL="0" indent="0">
              <a:buNone/>
            </a:pPr>
            <a:endParaRPr lang="en-US" sz="3200" dirty="0"/>
          </a:p>
          <a:p>
            <a:pPr marL="0" indent="0">
              <a:buNone/>
            </a:pPr>
            <a:r>
              <a:rPr lang="en-US" sz="3200" dirty="0" smtClean="0"/>
              <a:t> </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800" y="5181600"/>
            <a:ext cx="2720151" cy="1407337"/>
          </a:xfrm>
          <a:prstGeom prst="rect">
            <a:avLst/>
          </a:prstGeom>
        </p:spPr>
      </p:pic>
    </p:spTree>
    <p:extLst>
      <p:ext uri="{BB962C8B-B14F-4D97-AF65-F5344CB8AC3E}">
        <p14:creationId xmlns:p14="http://schemas.microsoft.com/office/powerpoint/2010/main" val="291593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057399" y="381000"/>
            <a:ext cx="10046875" cy="1356360"/>
          </a:xfrm>
        </p:spPr>
        <p:txBody>
          <a:bodyPr/>
          <a:lstStyle/>
          <a:p>
            <a:r>
              <a:rPr lang="en-US" dirty="0" smtClean="0"/>
              <a:t>    Commitment to Fair Housing</a:t>
            </a:r>
            <a:endParaRPr lang="en-US" dirty="0"/>
          </a:p>
        </p:txBody>
      </p:sp>
      <p:sp>
        <p:nvSpPr>
          <p:cNvPr id="2" name="Content Placeholder 1"/>
          <p:cNvSpPr>
            <a:spLocks noGrp="1"/>
          </p:cNvSpPr>
          <p:nvPr>
            <p:ph idx="1"/>
          </p:nvPr>
        </p:nvSpPr>
        <p:spPr>
          <a:xfrm>
            <a:off x="1066800" y="1524000"/>
            <a:ext cx="9677400" cy="4953000"/>
          </a:xfrm>
        </p:spPr>
        <p:txBody>
          <a:bodyPr>
            <a:normAutofit fontScale="25000" lnSpcReduction="20000"/>
          </a:bodyPr>
          <a:lstStyle/>
          <a:p>
            <a:pPr algn="ctr">
              <a:lnSpc>
                <a:spcPct val="120000"/>
              </a:lnSpc>
              <a:buNone/>
            </a:pPr>
            <a:r>
              <a:rPr lang="en-US" sz="9600" dirty="0"/>
              <a:t>It is illegal to discriminate based on the race, color, religion, sex, National origin, age, disability, or familial status when renting, selling or financing a home or property. </a:t>
            </a:r>
          </a:p>
          <a:p>
            <a:pPr marL="0" indent="0" algn="ctr">
              <a:lnSpc>
                <a:spcPct val="120000"/>
              </a:lnSpc>
              <a:buNone/>
            </a:pPr>
            <a:endParaRPr lang="en-US" sz="9600" b="1" dirty="0" smtClean="0"/>
          </a:p>
          <a:p>
            <a:pPr marL="0" indent="0" algn="ctr">
              <a:lnSpc>
                <a:spcPct val="90000"/>
              </a:lnSpc>
              <a:buNone/>
            </a:pPr>
            <a:r>
              <a:rPr lang="en-US" sz="9800" b="1" dirty="0" smtClean="0"/>
              <a:t>You </a:t>
            </a:r>
            <a:r>
              <a:rPr lang="en-US" sz="9800" b="1" dirty="0"/>
              <a:t>Have Rights!! </a:t>
            </a:r>
          </a:p>
          <a:p>
            <a:pPr algn="ctr">
              <a:lnSpc>
                <a:spcPct val="90000"/>
              </a:lnSpc>
              <a:buFont typeface="Arial" charset="0"/>
              <a:buChar char="•"/>
            </a:pPr>
            <a:endParaRPr lang="en-US" sz="2800" b="1" dirty="0"/>
          </a:p>
          <a:p>
            <a:pPr marL="0" indent="0" algn="ctr">
              <a:lnSpc>
                <a:spcPct val="90000"/>
              </a:lnSpc>
              <a:buNone/>
            </a:pPr>
            <a:r>
              <a:rPr lang="en-US" sz="9600" dirty="0"/>
              <a:t>If you feel you have been discriminated against when purchasing or renting a home please contact: </a:t>
            </a:r>
          </a:p>
          <a:p>
            <a:pPr marL="45720" indent="0" algn="ctr">
              <a:lnSpc>
                <a:spcPct val="90000"/>
              </a:lnSpc>
              <a:buNone/>
            </a:pPr>
            <a:r>
              <a:rPr lang="en-US" sz="6800" b="1" dirty="0"/>
              <a:t>Ida Meehan </a:t>
            </a:r>
          </a:p>
          <a:p>
            <a:pPr marL="45720" indent="0" algn="ctr">
              <a:lnSpc>
                <a:spcPct val="120000"/>
              </a:lnSpc>
              <a:spcBef>
                <a:spcPts val="0"/>
              </a:spcBef>
              <a:buNone/>
            </a:pPr>
            <a:endParaRPr lang="en-US" sz="6800" dirty="0" smtClean="0"/>
          </a:p>
          <a:p>
            <a:pPr marL="45720" indent="0" algn="ctr">
              <a:lnSpc>
                <a:spcPct val="120000"/>
              </a:lnSpc>
              <a:spcBef>
                <a:spcPts val="0"/>
              </a:spcBef>
              <a:buNone/>
            </a:pPr>
            <a:r>
              <a:rPr lang="en-US" sz="6800" dirty="0" smtClean="0"/>
              <a:t>Community </a:t>
            </a:r>
            <a:r>
              <a:rPr lang="en-US" sz="6800" dirty="0"/>
              <a:t>Development Department</a:t>
            </a:r>
          </a:p>
          <a:p>
            <a:pPr marL="45720" indent="0" algn="ctr">
              <a:lnSpc>
                <a:spcPct val="120000"/>
              </a:lnSpc>
              <a:spcBef>
                <a:spcPts val="0"/>
              </a:spcBef>
              <a:buNone/>
            </a:pPr>
            <a:r>
              <a:rPr lang="en-US" sz="6800" dirty="0"/>
              <a:t>160 Lake Ave.</a:t>
            </a:r>
          </a:p>
          <a:p>
            <a:pPr marL="45720" indent="0" algn="ctr">
              <a:lnSpc>
                <a:spcPct val="120000"/>
              </a:lnSpc>
              <a:spcBef>
                <a:spcPts val="0"/>
              </a:spcBef>
              <a:buNone/>
            </a:pPr>
            <a:r>
              <a:rPr lang="en-US" sz="6800" dirty="0"/>
              <a:t>Palm Coast, FL  32164</a:t>
            </a:r>
          </a:p>
          <a:p>
            <a:pPr marL="45720" indent="0" algn="ctr">
              <a:lnSpc>
                <a:spcPct val="120000"/>
              </a:lnSpc>
              <a:spcBef>
                <a:spcPts val="0"/>
              </a:spcBef>
              <a:buNone/>
            </a:pPr>
            <a:r>
              <a:rPr lang="en-US" sz="6800" dirty="0"/>
              <a:t>Telephone: (386) 986-2482</a:t>
            </a:r>
          </a:p>
          <a:p>
            <a:pPr>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124" y="5334000"/>
            <a:ext cx="2720151" cy="1407337"/>
          </a:xfrm>
          <a:prstGeom prst="rect">
            <a:avLst/>
          </a:prstGeom>
        </p:spPr>
      </p:pic>
      <p:pic>
        <p:nvPicPr>
          <p:cNvPr id="6" name="Picture 5"/>
          <p:cNvPicPr/>
          <p:nvPr/>
        </p:nvPicPr>
        <p:blipFill>
          <a:blip r:embed="rId4" cstate="print"/>
          <a:srcRect/>
          <a:stretch>
            <a:fillRect/>
          </a:stretch>
        </p:blipFill>
        <p:spPr bwMode="auto">
          <a:xfrm>
            <a:off x="838200" y="411480"/>
            <a:ext cx="8382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1734800" cy="1356360"/>
          </a:xfrm>
        </p:spPr>
        <p:txBody>
          <a:bodyPr>
            <a:normAutofit/>
          </a:bodyPr>
          <a:lstStyle/>
          <a:p>
            <a:pPr algn="ctr"/>
            <a:r>
              <a:rPr lang="en-US" sz="4000" dirty="0" smtClean="0"/>
              <a:t>CDBG FAQS</a:t>
            </a:r>
            <a:endParaRPr lang="en-US" sz="4000" dirty="0"/>
          </a:p>
        </p:txBody>
      </p:sp>
      <p:sp>
        <p:nvSpPr>
          <p:cNvPr id="4" name="Content Placeholder 3"/>
          <p:cNvSpPr>
            <a:spLocks noGrp="1"/>
          </p:cNvSpPr>
          <p:nvPr>
            <p:ph idx="1"/>
          </p:nvPr>
        </p:nvSpPr>
        <p:spPr>
          <a:xfrm>
            <a:off x="934632" y="1295400"/>
            <a:ext cx="10647768" cy="4800600"/>
          </a:xfrm>
        </p:spPr>
        <p:txBody>
          <a:bodyPr>
            <a:normAutofit fontScale="92500" lnSpcReduction="20000"/>
          </a:bodyPr>
          <a:lstStyle/>
          <a:p>
            <a:pPr marL="0" indent="0">
              <a:buNone/>
            </a:pPr>
            <a:r>
              <a:rPr lang="en-US" sz="3600" dirty="0" smtClean="0"/>
              <a:t> </a:t>
            </a:r>
            <a:r>
              <a:rPr lang="en-US" sz="3200" dirty="0" smtClean="0"/>
              <a:t>What if I want additional work done?</a:t>
            </a:r>
          </a:p>
          <a:p>
            <a:pPr marL="0" indent="0">
              <a:buNone/>
            </a:pPr>
            <a:endParaRPr lang="en-US" sz="2400" dirty="0" smtClean="0"/>
          </a:p>
          <a:p>
            <a:r>
              <a:rPr lang="en-US" sz="3200" dirty="0"/>
              <a:t>If you want additional items such as general property improvements or an addition that you are willing to pay for, it will be required that you wait until the CDBG repairs and contract are complete.  </a:t>
            </a:r>
            <a:endParaRPr lang="en-US" sz="3200" dirty="0" smtClean="0"/>
          </a:p>
          <a:p>
            <a:r>
              <a:rPr lang="en-US" sz="3200" dirty="0" smtClean="0"/>
              <a:t>You </a:t>
            </a:r>
            <a:r>
              <a:rPr lang="en-US" sz="3200" dirty="0"/>
              <a:t>at that time may procure the services of the contracting firm working on your home or other such firms to complete any  additional work wanted at your expense.  Any additional work will not be City responsibility and will not be covered by the CDBG warranty.</a:t>
            </a:r>
          </a:p>
        </p:txBody>
      </p:sp>
    </p:spTree>
    <p:extLst>
      <p:ext uri="{BB962C8B-B14F-4D97-AF65-F5344CB8AC3E}">
        <p14:creationId xmlns:p14="http://schemas.microsoft.com/office/powerpoint/2010/main" val="37644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110"/>
            <a:ext cx="11049000" cy="1280890"/>
          </a:xfrm>
        </p:spPr>
        <p:txBody>
          <a:bodyPr>
            <a:normAutofit/>
          </a:bodyPr>
          <a:lstStyle/>
          <a:p>
            <a:pPr algn="ctr"/>
            <a:r>
              <a:rPr lang="en-US" sz="4000" dirty="0" smtClean="0"/>
              <a:t>CDBG FAQS</a:t>
            </a:r>
            <a:endParaRPr lang="en-US" sz="4000" dirty="0"/>
          </a:p>
        </p:txBody>
      </p:sp>
      <p:sp>
        <p:nvSpPr>
          <p:cNvPr id="4" name="Content Placeholder 3"/>
          <p:cNvSpPr>
            <a:spLocks noGrp="1"/>
          </p:cNvSpPr>
          <p:nvPr>
            <p:ph idx="1"/>
          </p:nvPr>
        </p:nvSpPr>
        <p:spPr>
          <a:xfrm>
            <a:off x="685800" y="1274219"/>
            <a:ext cx="9906000" cy="4419600"/>
          </a:xfrm>
        </p:spPr>
        <p:txBody>
          <a:bodyPr>
            <a:normAutofit/>
          </a:bodyPr>
          <a:lstStyle/>
          <a:p>
            <a:pPr marL="0" indent="0">
              <a:buNone/>
            </a:pPr>
            <a:r>
              <a:rPr lang="en-US" sz="3600" dirty="0" smtClean="0"/>
              <a:t>Do I have to move out when the work is being done?</a:t>
            </a:r>
          </a:p>
          <a:p>
            <a:r>
              <a:rPr lang="en-US" sz="3200" dirty="0" smtClean="0"/>
              <a:t>In some </a:t>
            </a:r>
            <a:r>
              <a:rPr lang="en-US" sz="3200" dirty="0"/>
              <a:t>cases, the answer </a:t>
            </a:r>
            <a:r>
              <a:rPr lang="en-US" sz="3200" dirty="0" smtClean="0"/>
              <a:t>may be yes …  </a:t>
            </a:r>
            <a:r>
              <a:rPr lang="en-US" sz="3200" dirty="0"/>
              <a:t>The type of </a:t>
            </a:r>
            <a:r>
              <a:rPr lang="en-US" sz="3200" dirty="0" smtClean="0"/>
              <a:t>work, at times, may make </a:t>
            </a:r>
            <a:r>
              <a:rPr lang="en-US" sz="3200" dirty="0"/>
              <a:t>it difficult for you to occupy the house while the work is in progress.  Exceptions may be made if the amount of work is limited</a:t>
            </a:r>
            <a:r>
              <a:rPr lang="en-US" sz="3200" dirty="0" smtClean="0"/>
              <a:t>.</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0624" y="5444037"/>
            <a:ext cx="2720151" cy="1407337"/>
          </a:xfrm>
          <a:prstGeom prst="rect">
            <a:avLst/>
          </a:prstGeom>
        </p:spPr>
      </p:pic>
    </p:spTree>
    <p:extLst>
      <p:ext uri="{BB962C8B-B14F-4D97-AF65-F5344CB8AC3E}">
        <p14:creationId xmlns:p14="http://schemas.microsoft.com/office/powerpoint/2010/main" val="374022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998" y="1905000"/>
            <a:ext cx="6206404" cy="4091559"/>
          </a:xfrm>
          <a:prstGeom prst="rect">
            <a:avLst/>
          </a:prstGeom>
        </p:spPr>
      </p:pic>
      <p:sp>
        <p:nvSpPr>
          <p:cNvPr id="4" name="Title 3"/>
          <p:cNvSpPr>
            <a:spLocks noGrp="1"/>
          </p:cNvSpPr>
          <p:nvPr>
            <p:ph type="title"/>
          </p:nvPr>
        </p:nvSpPr>
        <p:spPr>
          <a:xfrm>
            <a:off x="152400" y="315951"/>
            <a:ext cx="12039600" cy="1295400"/>
          </a:xfrm>
        </p:spPr>
        <p:txBody>
          <a:bodyPr/>
          <a:lstStyle/>
          <a:p>
            <a:pPr algn="ctr"/>
            <a:r>
              <a:rPr lang="en-US" dirty="0" smtClean="0"/>
              <a:t>City </a:t>
            </a:r>
            <a:r>
              <a:rPr lang="en-US" dirty="0"/>
              <a:t>Website is a Housing </a:t>
            </a:r>
            <a:r>
              <a:rPr lang="en-US" dirty="0" smtClean="0"/>
              <a:t>Resource – </a:t>
            </a:r>
            <a:r>
              <a:rPr lang="en-US" u="sng" dirty="0" smtClean="0"/>
              <a:t>www.palmcoastgov.com</a:t>
            </a:r>
            <a:endParaRPr lang="en-US" u="sng" dirty="0"/>
          </a:p>
        </p:txBody>
      </p:sp>
    </p:spTree>
    <p:extLst>
      <p:ext uri="{BB962C8B-B14F-4D97-AF65-F5344CB8AC3E}">
        <p14:creationId xmlns:p14="http://schemas.microsoft.com/office/powerpoint/2010/main" val="1497162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295400"/>
            <a:ext cx="5961193" cy="5008341"/>
          </a:xfrm>
          <a:prstGeom prst="rect">
            <a:avLst/>
          </a:prstGeom>
        </p:spPr>
      </p:pic>
      <p:sp>
        <p:nvSpPr>
          <p:cNvPr id="4" name="Title 3"/>
          <p:cNvSpPr>
            <a:spLocks noGrp="1"/>
          </p:cNvSpPr>
          <p:nvPr>
            <p:ph type="title"/>
          </p:nvPr>
        </p:nvSpPr>
        <p:spPr>
          <a:xfrm>
            <a:off x="609600" y="305314"/>
            <a:ext cx="11125200" cy="1280890"/>
          </a:xfrm>
        </p:spPr>
        <p:txBody>
          <a:bodyPr/>
          <a:lstStyle/>
          <a:p>
            <a:r>
              <a:rPr lang="en-US" dirty="0" smtClean="0"/>
              <a:t>CDBG WEB PAGE @ </a:t>
            </a:r>
            <a:r>
              <a:rPr lang="en-US" u="sng" dirty="0" smtClean="0"/>
              <a:t>www.palmcoastgov.com</a:t>
            </a:r>
            <a:endParaRPr lang="en-US" u="sng" dirty="0"/>
          </a:p>
        </p:txBody>
      </p:sp>
    </p:spTree>
    <p:extLst>
      <p:ext uri="{BB962C8B-B14F-4D97-AF65-F5344CB8AC3E}">
        <p14:creationId xmlns:p14="http://schemas.microsoft.com/office/powerpoint/2010/main" val="2169319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9292167" cy="1252728"/>
          </a:xfrm>
        </p:spPr>
        <p:txBody>
          <a:bodyPr>
            <a:normAutofit/>
          </a:bodyPr>
          <a:lstStyle/>
          <a:p>
            <a:r>
              <a:rPr lang="en-US" dirty="0" smtClean="0"/>
              <a:t>CDBG Program – Summary of Key </a:t>
            </a:r>
            <a:r>
              <a:rPr lang="en-US" dirty="0"/>
              <a:t>P</a:t>
            </a:r>
            <a:r>
              <a:rPr lang="en-US" dirty="0" smtClean="0"/>
              <a:t>oints</a:t>
            </a:r>
            <a:endParaRPr lang="en-US" dirty="0"/>
          </a:p>
        </p:txBody>
      </p:sp>
      <p:sp>
        <p:nvSpPr>
          <p:cNvPr id="4" name="Content Placeholder 3"/>
          <p:cNvSpPr>
            <a:spLocks noGrp="1"/>
          </p:cNvSpPr>
          <p:nvPr>
            <p:ph idx="1"/>
          </p:nvPr>
        </p:nvSpPr>
        <p:spPr>
          <a:xfrm>
            <a:off x="685800" y="1066800"/>
            <a:ext cx="11353800" cy="4800600"/>
          </a:xfrm>
        </p:spPr>
        <p:txBody>
          <a:bodyPr>
            <a:normAutofit lnSpcReduction="10000"/>
          </a:bodyPr>
          <a:lstStyle/>
          <a:p>
            <a:r>
              <a:rPr lang="en-US" sz="3600" dirty="0" smtClean="0"/>
              <a:t>Basic Eligibility Requirements</a:t>
            </a:r>
          </a:p>
          <a:p>
            <a:r>
              <a:rPr lang="en-US" sz="3600" dirty="0" smtClean="0"/>
              <a:t>Income Requirements</a:t>
            </a:r>
          </a:p>
          <a:p>
            <a:r>
              <a:rPr lang="en-US" sz="3600" dirty="0" smtClean="0"/>
              <a:t>Deferred Mortgage Lien</a:t>
            </a:r>
          </a:p>
          <a:p>
            <a:r>
              <a:rPr lang="en-US" sz="3600" dirty="0" smtClean="0"/>
              <a:t>If you are interested, please call </a:t>
            </a:r>
            <a:r>
              <a:rPr lang="en-US" sz="3600" b="1" u="sng" dirty="0" smtClean="0"/>
              <a:t>Monday</a:t>
            </a:r>
            <a:r>
              <a:rPr lang="en-US" sz="3600" dirty="0" smtClean="0"/>
              <a:t> to make appointments with Val Bradley. Call her 386-313-4037.</a:t>
            </a:r>
          </a:p>
          <a:p>
            <a:r>
              <a:rPr lang="en-US" sz="3600" dirty="0" smtClean="0"/>
              <a:t>Four week application window.</a:t>
            </a:r>
          </a:p>
          <a:p>
            <a:r>
              <a:rPr lang="en-US" sz="3600" dirty="0" smtClean="0"/>
              <a:t>No applications will be accepted at City offices.</a:t>
            </a:r>
          </a:p>
        </p:txBody>
      </p:sp>
    </p:spTree>
    <p:extLst>
      <p:ext uri="{BB962C8B-B14F-4D97-AF65-F5344CB8AC3E}">
        <p14:creationId xmlns:p14="http://schemas.microsoft.com/office/powerpoint/2010/main" val="135579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9482545" cy="1356360"/>
          </a:xfrm>
        </p:spPr>
        <p:txBody>
          <a:bodyPr>
            <a:normAutofit/>
          </a:bodyPr>
          <a:lstStyle/>
          <a:p>
            <a:pPr algn="ctr"/>
            <a:r>
              <a:rPr lang="en-US" sz="4000" dirty="0" smtClean="0"/>
              <a:t>Other Resources</a:t>
            </a:r>
            <a:endParaRPr lang="en-US" sz="4000" dirty="0"/>
          </a:p>
        </p:txBody>
      </p:sp>
      <p:sp>
        <p:nvSpPr>
          <p:cNvPr id="4" name="Content Placeholder 3"/>
          <p:cNvSpPr>
            <a:spLocks noGrp="1"/>
          </p:cNvSpPr>
          <p:nvPr>
            <p:ph idx="1"/>
          </p:nvPr>
        </p:nvSpPr>
        <p:spPr>
          <a:xfrm>
            <a:off x="1197428" y="1310224"/>
            <a:ext cx="10003972" cy="4953000"/>
          </a:xfrm>
        </p:spPr>
        <p:txBody>
          <a:bodyPr>
            <a:normAutofit/>
          </a:bodyPr>
          <a:lstStyle/>
          <a:p>
            <a:pPr marL="0" indent="0">
              <a:buNone/>
            </a:pPr>
            <a:r>
              <a:rPr lang="en-US" sz="3200" i="1" dirty="0" smtClean="0"/>
              <a:t>If </a:t>
            </a:r>
            <a:r>
              <a:rPr lang="en-US" sz="3200" i="1" dirty="0"/>
              <a:t>I have a question or problem, whom do I call?</a:t>
            </a:r>
          </a:p>
          <a:p>
            <a:pPr marL="0" indent="0">
              <a:buNone/>
            </a:pP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851543953"/>
              </p:ext>
            </p:extLst>
          </p:nvPr>
        </p:nvGraphicFramePr>
        <p:xfrm>
          <a:off x="990600" y="2286000"/>
          <a:ext cx="10210800" cy="3748624"/>
        </p:xfrm>
        <a:graphic>
          <a:graphicData uri="http://schemas.openxmlformats.org/drawingml/2006/table">
            <a:tbl>
              <a:tblPr firstRow="1" bandRow="1">
                <a:tableStyleId>{5C22544A-7EE6-4342-B048-85BDC9FD1C3A}</a:tableStyleId>
              </a:tblPr>
              <a:tblGrid>
                <a:gridCol w="4099830"/>
                <a:gridCol w="3600413"/>
                <a:gridCol w="2510557"/>
              </a:tblGrid>
              <a:tr h="378408">
                <a:tc>
                  <a:txBody>
                    <a:bodyPr/>
                    <a:lstStyle/>
                    <a:p>
                      <a:r>
                        <a:rPr lang="en-US" dirty="0" smtClean="0"/>
                        <a:t>Question</a:t>
                      </a:r>
                      <a:endParaRPr lang="en-US" dirty="0"/>
                    </a:p>
                  </a:txBody>
                  <a:tcPr>
                    <a:solidFill>
                      <a:srgbClr val="0070C0"/>
                    </a:solidFill>
                  </a:tcPr>
                </a:tc>
                <a:tc>
                  <a:txBody>
                    <a:bodyPr/>
                    <a:lstStyle/>
                    <a:p>
                      <a:r>
                        <a:rPr lang="en-US" dirty="0" smtClean="0"/>
                        <a:t>Contact </a:t>
                      </a:r>
                      <a:endParaRPr lang="en-US" dirty="0"/>
                    </a:p>
                  </a:txBody>
                  <a:tcPr>
                    <a:solidFill>
                      <a:srgbClr val="0070C0"/>
                    </a:solidFill>
                  </a:tcPr>
                </a:tc>
                <a:tc>
                  <a:txBody>
                    <a:bodyPr/>
                    <a:lstStyle/>
                    <a:p>
                      <a:r>
                        <a:rPr lang="en-US" dirty="0" smtClean="0"/>
                        <a:t>Phone</a:t>
                      </a:r>
                      <a:endParaRPr lang="en-US" dirty="0"/>
                    </a:p>
                  </a:txBody>
                  <a:tcPr>
                    <a:solidFill>
                      <a:srgbClr val="0070C0"/>
                    </a:solidFill>
                  </a:tcPr>
                </a:tc>
              </a:tr>
              <a:tr h="916992">
                <a:tc>
                  <a:txBody>
                    <a:bodyPr/>
                    <a:lstStyle/>
                    <a:p>
                      <a:r>
                        <a:rPr lang="en-US" sz="2400" dirty="0" smtClean="0"/>
                        <a:t>CDBG Program</a:t>
                      </a:r>
                      <a:endParaRPr lang="en-US" sz="2400" dirty="0"/>
                    </a:p>
                  </a:txBody>
                  <a:tcPr>
                    <a:solidFill>
                      <a:schemeClr val="bg2">
                        <a:alpha val="20000"/>
                      </a:schemeClr>
                    </a:solidFill>
                  </a:tcPr>
                </a:tc>
                <a:tc>
                  <a:txBody>
                    <a:bodyPr/>
                    <a:lstStyle/>
                    <a:p>
                      <a:r>
                        <a:rPr lang="en-US" sz="2400" dirty="0" smtClean="0"/>
                        <a:t>Ida Meehan, City of Palm Coast</a:t>
                      </a:r>
                      <a:endParaRPr lang="en-US" sz="2400" dirty="0"/>
                    </a:p>
                  </a:txBody>
                  <a:tcPr>
                    <a:solidFill>
                      <a:schemeClr val="bg2">
                        <a:alpha val="20000"/>
                      </a:schemeClr>
                    </a:solidFill>
                  </a:tcPr>
                </a:tc>
                <a:tc>
                  <a:txBody>
                    <a:bodyPr/>
                    <a:lstStyle/>
                    <a:p>
                      <a:r>
                        <a:rPr lang="en-US" sz="2400" dirty="0" smtClean="0"/>
                        <a:t>386-986-2482</a:t>
                      </a:r>
                      <a:endParaRPr lang="en-US" sz="2400" dirty="0"/>
                    </a:p>
                  </a:txBody>
                  <a:tcPr>
                    <a:solidFill>
                      <a:schemeClr val="bg2">
                        <a:alpha val="20000"/>
                      </a:schemeClr>
                    </a:solidFill>
                  </a:tcPr>
                </a:tc>
              </a:tr>
              <a:tr h="1264504">
                <a:tc>
                  <a:txBody>
                    <a:bodyPr/>
                    <a:lstStyle/>
                    <a:p>
                      <a:r>
                        <a:rPr lang="en-US" sz="2400" dirty="0" smtClean="0"/>
                        <a:t>Income Qualification/Application requirements for submittal</a:t>
                      </a:r>
                      <a:endParaRPr lang="en-US" sz="2400" dirty="0"/>
                    </a:p>
                  </a:txBody>
                  <a:tcPr>
                    <a:solidFill>
                      <a:schemeClr val="bg2">
                        <a:alpha val="20000"/>
                      </a:schemeClr>
                    </a:solidFill>
                  </a:tcPr>
                </a:tc>
                <a:tc>
                  <a:txBody>
                    <a:bodyPr/>
                    <a:lstStyle/>
                    <a:p>
                      <a:r>
                        <a:rPr lang="en-US" sz="2400" dirty="0" smtClean="0"/>
                        <a:t>Val Bradley, SHIP, Flagler</a:t>
                      </a:r>
                    </a:p>
                    <a:p>
                      <a:r>
                        <a:rPr lang="en-US" sz="2400" dirty="0" smtClean="0"/>
                        <a:t>County</a:t>
                      </a:r>
                      <a:endParaRPr lang="en-US" sz="2400" dirty="0"/>
                    </a:p>
                  </a:txBody>
                  <a:tcPr>
                    <a:solidFill>
                      <a:schemeClr val="bg2">
                        <a:alpha val="20000"/>
                      </a:schemeClr>
                    </a:solidFill>
                  </a:tcPr>
                </a:tc>
                <a:tc>
                  <a:txBody>
                    <a:bodyPr/>
                    <a:lstStyle/>
                    <a:p>
                      <a:r>
                        <a:rPr lang="en-US" sz="2400" dirty="0" smtClean="0"/>
                        <a:t>386-313-4037</a:t>
                      </a:r>
                      <a:endParaRPr lang="en-US" sz="2400" dirty="0"/>
                    </a:p>
                  </a:txBody>
                  <a:tcPr>
                    <a:solidFill>
                      <a:schemeClr val="bg2">
                        <a:alpha val="20000"/>
                      </a:schemeClr>
                    </a:solidFill>
                  </a:tcPr>
                </a:tc>
              </a:tr>
              <a:tr h="1086859">
                <a:tc>
                  <a:txBody>
                    <a:bodyPr/>
                    <a:lstStyle/>
                    <a:p>
                      <a:r>
                        <a:rPr lang="en-US" sz="2400" dirty="0" smtClean="0"/>
                        <a:t>Construction Contract</a:t>
                      </a:r>
                      <a:r>
                        <a:rPr lang="en-US" sz="2400" baseline="0" dirty="0" smtClean="0"/>
                        <a:t> Oversight  </a:t>
                      </a:r>
                      <a:endParaRPr lang="en-US" sz="2400" dirty="0"/>
                    </a:p>
                  </a:txBody>
                  <a:tcPr>
                    <a:solidFill>
                      <a:schemeClr val="bg2">
                        <a:alpha val="20000"/>
                      </a:schemeClr>
                    </a:solidFill>
                  </a:tcPr>
                </a:tc>
                <a:tc>
                  <a:txBody>
                    <a:bodyPr/>
                    <a:lstStyle/>
                    <a:p>
                      <a:r>
                        <a:rPr lang="en-US" sz="2400" dirty="0" smtClean="0"/>
                        <a:t>Antonio Jenkins, Guardian Community</a:t>
                      </a:r>
                      <a:r>
                        <a:rPr lang="en-US" sz="2400" baseline="0" dirty="0" smtClean="0"/>
                        <a:t> Services</a:t>
                      </a:r>
                      <a:endParaRPr lang="en-US" sz="2400" dirty="0"/>
                    </a:p>
                  </a:txBody>
                  <a:tcPr>
                    <a:solidFill>
                      <a:schemeClr val="bg2">
                        <a:alpha val="20000"/>
                      </a:schemeClr>
                    </a:solidFill>
                  </a:tcPr>
                </a:tc>
                <a:tc>
                  <a:txBody>
                    <a:bodyPr/>
                    <a:lstStyle/>
                    <a:p>
                      <a:r>
                        <a:rPr lang="en-US" sz="2400" dirty="0" smtClean="0"/>
                        <a:t>1-888-482-7393</a:t>
                      </a:r>
                      <a:endParaRPr lang="en-US" sz="2400" dirty="0"/>
                    </a:p>
                  </a:txBody>
                  <a:tcPr>
                    <a:solidFill>
                      <a:schemeClr val="bg2">
                        <a:alpha val="20000"/>
                      </a:schemeClr>
                    </a:solidFill>
                  </a:tcPr>
                </a:tc>
              </a:tr>
            </a:tbl>
          </a:graphicData>
        </a:graphic>
      </p:graphicFrame>
    </p:spTree>
    <p:extLst>
      <p:ext uri="{BB962C8B-B14F-4D97-AF65-F5344CB8AC3E}">
        <p14:creationId xmlns:p14="http://schemas.microsoft.com/office/powerpoint/2010/main" val="63838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628" y="-29989"/>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Rectangle 3"/>
          <p:cNvSpPr/>
          <p:nvPr/>
        </p:nvSpPr>
        <p:spPr>
          <a:xfrm>
            <a:off x="670601" y="598345"/>
            <a:ext cx="10850796" cy="5661307"/>
          </a:xfrm>
          <a:prstGeom prst="rect">
            <a:avLst/>
          </a:prstGeom>
          <a:gradFill>
            <a:gsLst>
              <a:gs pos="0">
                <a:schemeClr val="accent4">
                  <a:lumMod val="20000"/>
                  <a:lumOff val="80000"/>
                </a:schemeClr>
              </a:gs>
              <a:gs pos="100000">
                <a:schemeClr val="bg2">
                  <a:shade val="98000"/>
                  <a:satMod val="120000"/>
                  <a:lumMod val="98000"/>
                </a:schemeClr>
              </a:gs>
            </a:gsLst>
            <a:path path="circle">
              <a:fillToRect l="50000" t="50000" r="100000" b="10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 name="TextBox 7"/>
          <p:cNvSpPr txBox="1"/>
          <p:nvPr/>
        </p:nvSpPr>
        <p:spPr>
          <a:xfrm>
            <a:off x="3570123" y="2055461"/>
            <a:ext cx="4926107" cy="1015663"/>
          </a:xfrm>
          <a:prstGeom prst="rect">
            <a:avLst/>
          </a:prstGeom>
          <a:gradFill flip="none" rotWithShape="1">
            <a:gsLst>
              <a:gs pos="0">
                <a:schemeClr val="accent6">
                  <a:lumMod val="20000"/>
                  <a:lumOff val="80000"/>
                </a:schemeClr>
              </a:gs>
              <a:gs pos="100000">
                <a:schemeClr val="bg2">
                  <a:shade val="98000"/>
                  <a:satMod val="120000"/>
                  <a:lumMod val="98000"/>
                </a:schemeClr>
              </a:gs>
            </a:gsLst>
            <a:path path="circle">
              <a:fillToRect l="100000" b="100000"/>
            </a:path>
            <a:tileRect t="-100000" r="-100000"/>
          </a:gradFill>
        </p:spPr>
        <p:txBody>
          <a:bodyPr wrap="square" rtlCol="0">
            <a:spAutoFit/>
          </a:bodyPr>
          <a:lstStyle/>
          <a:p>
            <a:pPr algn="ctr"/>
            <a:r>
              <a:rPr lang="en-MY" sz="6000" dirty="0" smtClean="0">
                <a:solidFill>
                  <a:srgbClr val="0070C0"/>
                </a:solidFill>
                <a:latin typeface="Lato Black" panose="020F0A02020204030203" pitchFamily="34" charset="0"/>
                <a:cs typeface="Lato Black" panose="020F0A02020204030203" pitchFamily="34" charset="0"/>
              </a:rPr>
              <a:t>THANK YOU</a:t>
            </a:r>
            <a:endParaRPr lang="en-MY" sz="6000" dirty="0">
              <a:solidFill>
                <a:srgbClr val="0070C0"/>
              </a:solidFill>
              <a:latin typeface="Lato Black" panose="020F0A02020204030203" pitchFamily="34" charset="0"/>
              <a:cs typeface="Lato Black" panose="020F0A02020204030203" pitchFamily="34" charset="0"/>
            </a:endParaRPr>
          </a:p>
        </p:txBody>
      </p:sp>
      <p:sp>
        <p:nvSpPr>
          <p:cNvPr id="30" name="TextBox 29"/>
          <p:cNvSpPr txBox="1"/>
          <p:nvPr/>
        </p:nvSpPr>
        <p:spPr>
          <a:xfrm>
            <a:off x="3632946" y="3136612"/>
            <a:ext cx="4926107" cy="584775"/>
          </a:xfrm>
          <a:prstGeom prst="rect">
            <a:avLst/>
          </a:prstGeom>
          <a:noFill/>
        </p:spPr>
        <p:txBody>
          <a:bodyPr wrap="square" rtlCol="0">
            <a:spAutoFit/>
          </a:bodyPr>
          <a:lstStyle/>
          <a:p>
            <a:pPr algn="ctr"/>
            <a:r>
              <a:rPr lang="en-MY" sz="3200" dirty="0" smtClean="0">
                <a:solidFill>
                  <a:srgbClr val="0070C0"/>
                </a:solidFill>
                <a:cs typeface="Lato Black" panose="020F0A02020204030203" pitchFamily="34" charset="0"/>
              </a:rPr>
              <a:t>Questions?</a:t>
            </a:r>
            <a:endParaRPr lang="en-MY" sz="3200" dirty="0">
              <a:solidFill>
                <a:srgbClr val="0070C0"/>
              </a:solidFill>
              <a:cs typeface="Lato Black" panose="020F0A02020204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183" y="4671812"/>
            <a:ext cx="2720151" cy="1407337"/>
          </a:xfrm>
          <a:prstGeom prst="rect">
            <a:avLst/>
          </a:prstGeom>
        </p:spPr>
      </p:pic>
    </p:spTree>
    <p:extLst>
      <p:ext uri="{BB962C8B-B14F-4D97-AF65-F5344CB8AC3E}">
        <p14:creationId xmlns:p14="http://schemas.microsoft.com/office/powerpoint/2010/main" val="425812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9875520" cy="1356360"/>
          </a:xfrm>
        </p:spPr>
        <p:txBody>
          <a:bodyPr>
            <a:normAutofit/>
          </a:bodyPr>
          <a:lstStyle/>
          <a:p>
            <a:pPr algn="ctr"/>
            <a:r>
              <a:rPr lang="en-US" dirty="0" smtClean="0"/>
              <a:t>      Partnerships  </a:t>
            </a:r>
            <a:endParaRPr lang="en-US" dirty="0"/>
          </a:p>
        </p:txBody>
      </p:sp>
      <p:graphicFrame>
        <p:nvGraphicFramePr>
          <p:cNvPr id="8" name="Diagram 7"/>
          <p:cNvGraphicFramePr/>
          <p:nvPr>
            <p:extLst>
              <p:ext uri="{D42A27DB-BD31-4B8C-83A1-F6EECF244321}">
                <p14:modId xmlns:p14="http://schemas.microsoft.com/office/powerpoint/2010/main" val="2860853528"/>
              </p:ext>
            </p:extLst>
          </p:nvPr>
        </p:nvGraphicFramePr>
        <p:xfrm>
          <a:off x="1981200" y="89278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1849" y="5334000"/>
            <a:ext cx="2720151" cy="1407337"/>
          </a:xfrm>
          <a:prstGeom prst="rect">
            <a:avLst/>
          </a:prstGeom>
        </p:spPr>
      </p:pic>
    </p:spTree>
    <p:extLst>
      <p:ext uri="{BB962C8B-B14F-4D97-AF65-F5344CB8AC3E}">
        <p14:creationId xmlns:p14="http://schemas.microsoft.com/office/powerpoint/2010/main" val="415759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11277600" cy="1356360"/>
          </a:xfrm>
        </p:spPr>
        <p:txBody>
          <a:bodyPr>
            <a:normAutofit/>
          </a:bodyPr>
          <a:lstStyle/>
          <a:p>
            <a:pPr algn="ctr"/>
            <a:r>
              <a:rPr lang="en-US" dirty="0" smtClean="0"/>
              <a:t>  Participation  Requirements  </a:t>
            </a:r>
            <a:endParaRPr lang="en-US" dirty="0"/>
          </a:p>
        </p:txBody>
      </p:sp>
      <p:sp>
        <p:nvSpPr>
          <p:cNvPr id="3" name="Content Placeholder 2"/>
          <p:cNvSpPr>
            <a:spLocks noGrp="1"/>
          </p:cNvSpPr>
          <p:nvPr>
            <p:ph idx="1"/>
          </p:nvPr>
        </p:nvSpPr>
        <p:spPr>
          <a:xfrm>
            <a:off x="1447800" y="1611236"/>
            <a:ext cx="8991600" cy="3877733"/>
          </a:xfrm>
        </p:spPr>
        <p:txBody>
          <a:bodyPr>
            <a:noAutofit/>
          </a:bodyPr>
          <a:lstStyle/>
          <a:p>
            <a:r>
              <a:rPr lang="en-US" sz="3200" dirty="0" smtClean="0"/>
              <a:t>Basic Eligibility Requirements</a:t>
            </a:r>
          </a:p>
          <a:p>
            <a:r>
              <a:rPr lang="en-US" sz="3200" dirty="0" smtClean="0"/>
              <a:t>Income Qualification Requirements</a:t>
            </a:r>
          </a:p>
          <a:p>
            <a:pPr marL="0" indent="0">
              <a:buNone/>
            </a:pPr>
            <a:endParaRPr lang="en-US"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5105400"/>
            <a:ext cx="2720151" cy="1407337"/>
          </a:xfrm>
          <a:prstGeom prst="rect">
            <a:avLst/>
          </a:prstGeom>
        </p:spPr>
      </p:pic>
    </p:spTree>
    <p:extLst>
      <p:ext uri="{BB962C8B-B14F-4D97-AF65-F5344CB8AC3E}">
        <p14:creationId xmlns:p14="http://schemas.microsoft.com/office/powerpoint/2010/main" val="49653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3732"/>
            <a:ext cx="9875520" cy="1356360"/>
          </a:xfrm>
        </p:spPr>
        <p:txBody>
          <a:bodyPr>
            <a:normAutofit/>
          </a:bodyPr>
          <a:lstStyle/>
          <a:p>
            <a:r>
              <a:rPr lang="en-US" dirty="0" smtClean="0"/>
              <a:t>    Basic Eligibility Requirements  </a:t>
            </a:r>
            <a:endParaRPr lang="en-US" dirty="0"/>
          </a:p>
        </p:txBody>
      </p:sp>
      <p:sp>
        <p:nvSpPr>
          <p:cNvPr id="3" name="Content Placeholder 2"/>
          <p:cNvSpPr>
            <a:spLocks noGrp="1"/>
          </p:cNvSpPr>
          <p:nvPr>
            <p:ph idx="1"/>
          </p:nvPr>
        </p:nvSpPr>
        <p:spPr>
          <a:xfrm>
            <a:off x="1143000" y="1584960"/>
            <a:ext cx="11353800" cy="3877733"/>
          </a:xfrm>
        </p:spPr>
        <p:txBody>
          <a:bodyPr>
            <a:noAutofit/>
          </a:bodyPr>
          <a:lstStyle/>
          <a:p>
            <a:r>
              <a:rPr lang="en-US" sz="3200" dirty="0" smtClean="0"/>
              <a:t>Home must be a single </a:t>
            </a:r>
            <a:r>
              <a:rPr lang="en-US" sz="3200" smtClean="0"/>
              <a:t>family residence</a:t>
            </a:r>
            <a:endParaRPr lang="en-US"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1849" y="5257800"/>
            <a:ext cx="2720151" cy="1407337"/>
          </a:xfrm>
          <a:prstGeom prst="rect">
            <a:avLst/>
          </a:prstGeom>
        </p:spPr>
      </p:pic>
    </p:spTree>
    <p:extLst>
      <p:ext uri="{BB962C8B-B14F-4D97-AF65-F5344CB8AC3E}">
        <p14:creationId xmlns:p14="http://schemas.microsoft.com/office/powerpoint/2010/main" val="306567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408920" cy="1356360"/>
          </a:xfrm>
        </p:spPr>
        <p:txBody>
          <a:bodyPr>
            <a:normAutofit/>
          </a:bodyPr>
          <a:lstStyle/>
          <a:p>
            <a:pPr algn="ctr"/>
            <a:r>
              <a:rPr lang="en-US" dirty="0" smtClean="0"/>
              <a:t>    Basic Eligibility Requirements  </a:t>
            </a:r>
            <a:endParaRPr lang="en-US" dirty="0"/>
          </a:p>
        </p:txBody>
      </p:sp>
      <p:sp>
        <p:nvSpPr>
          <p:cNvPr id="3" name="Content Placeholder 2"/>
          <p:cNvSpPr>
            <a:spLocks noGrp="1"/>
          </p:cNvSpPr>
          <p:nvPr>
            <p:ph idx="1"/>
          </p:nvPr>
        </p:nvSpPr>
        <p:spPr>
          <a:xfrm>
            <a:off x="1143000" y="1584960"/>
            <a:ext cx="11353800" cy="3877733"/>
          </a:xfrm>
        </p:spPr>
        <p:txBody>
          <a:bodyPr>
            <a:noAutofit/>
          </a:bodyPr>
          <a:lstStyle/>
          <a:p>
            <a:r>
              <a:rPr lang="en-US" sz="3200" dirty="0" smtClean="0"/>
              <a:t>Home must be single family residence.</a:t>
            </a:r>
          </a:p>
          <a:p>
            <a:r>
              <a:rPr lang="en-US" sz="3200" dirty="0" smtClean="0"/>
              <a:t>Home must be primary residence, be owner occupied.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644" y="5257800"/>
            <a:ext cx="2720151" cy="1407337"/>
          </a:xfrm>
          <a:prstGeom prst="rect">
            <a:avLst/>
          </a:prstGeom>
        </p:spPr>
      </p:pic>
    </p:spTree>
    <p:extLst>
      <p:ext uri="{BB962C8B-B14F-4D97-AF65-F5344CB8AC3E}">
        <p14:creationId xmlns:p14="http://schemas.microsoft.com/office/powerpoint/2010/main" val="167775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11506200" cy="1356360"/>
          </a:xfrm>
        </p:spPr>
        <p:txBody>
          <a:bodyPr>
            <a:normAutofit/>
          </a:bodyPr>
          <a:lstStyle/>
          <a:p>
            <a:pPr algn="ctr"/>
            <a:r>
              <a:rPr lang="en-US" dirty="0" smtClean="0"/>
              <a:t>    Basic Eligibility Requirements  </a:t>
            </a:r>
            <a:endParaRPr lang="en-US" dirty="0"/>
          </a:p>
        </p:txBody>
      </p:sp>
      <p:sp>
        <p:nvSpPr>
          <p:cNvPr id="3" name="Content Placeholder 2"/>
          <p:cNvSpPr>
            <a:spLocks noGrp="1"/>
          </p:cNvSpPr>
          <p:nvPr>
            <p:ph idx="1"/>
          </p:nvPr>
        </p:nvSpPr>
        <p:spPr>
          <a:xfrm>
            <a:off x="762000" y="1447800"/>
            <a:ext cx="11353800" cy="3877733"/>
          </a:xfrm>
        </p:spPr>
        <p:txBody>
          <a:bodyPr>
            <a:noAutofit/>
          </a:bodyPr>
          <a:lstStyle/>
          <a:p>
            <a:r>
              <a:rPr lang="en-US" sz="3200" dirty="0" smtClean="0"/>
              <a:t>Home must be a single family home.</a:t>
            </a:r>
          </a:p>
          <a:p>
            <a:r>
              <a:rPr lang="en-US" sz="3200" dirty="0" smtClean="0"/>
              <a:t>Home must be primary residence, be owner occupied.</a:t>
            </a:r>
          </a:p>
          <a:p>
            <a:r>
              <a:rPr lang="en-US" sz="3200" dirty="0"/>
              <a:t>Live at current residence one year prior to application</a:t>
            </a:r>
            <a:r>
              <a:rPr lang="en-US" sz="3200" dirty="0" smtClean="0"/>
              <a:t>.</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644" y="5257800"/>
            <a:ext cx="2720151" cy="1407337"/>
          </a:xfrm>
          <a:prstGeom prst="rect">
            <a:avLst/>
          </a:prstGeom>
        </p:spPr>
      </p:pic>
    </p:spTree>
    <p:extLst>
      <p:ext uri="{BB962C8B-B14F-4D97-AF65-F5344CB8AC3E}">
        <p14:creationId xmlns:p14="http://schemas.microsoft.com/office/powerpoint/2010/main" val="238977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10637520" cy="1356360"/>
          </a:xfrm>
        </p:spPr>
        <p:txBody>
          <a:bodyPr>
            <a:normAutofit/>
          </a:bodyPr>
          <a:lstStyle/>
          <a:p>
            <a:pPr algn="ctr"/>
            <a:r>
              <a:rPr lang="en-US" dirty="0" smtClean="0"/>
              <a:t>    Basic Eligibility Requirements  </a:t>
            </a:r>
            <a:endParaRPr lang="en-US" dirty="0"/>
          </a:p>
        </p:txBody>
      </p:sp>
      <p:sp>
        <p:nvSpPr>
          <p:cNvPr id="3" name="Content Placeholder 2"/>
          <p:cNvSpPr>
            <a:spLocks noGrp="1"/>
          </p:cNvSpPr>
          <p:nvPr>
            <p:ph idx="1"/>
          </p:nvPr>
        </p:nvSpPr>
        <p:spPr>
          <a:xfrm>
            <a:off x="762000" y="1447800"/>
            <a:ext cx="11353800" cy="3877733"/>
          </a:xfrm>
        </p:spPr>
        <p:txBody>
          <a:bodyPr>
            <a:noAutofit/>
          </a:bodyPr>
          <a:lstStyle/>
          <a:p>
            <a:r>
              <a:rPr lang="en-US" sz="3200" dirty="0" smtClean="0"/>
              <a:t>Home must be single family home.</a:t>
            </a:r>
          </a:p>
          <a:p>
            <a:r>
              <a:rPr lang="en-US" sz="3200" dirty="0" smtClean="0"/>
              <a:t>Home must be primary residence, be owner occupied.</a:t>
            </a:r>
          </a:p>
          <a:p>
            <a:r>
              <a:rPr lang="en-US" sz="3200" dirty="0"/>
              <a:t>Live at current residence one year prior to application.</a:t>
            </a:r>
          </a:p>
          <a:p>
            <a:r>
              <a:rPr lang="en-US" sz="3200" dirty="0" smtClean="0"/>
              <a:t>Homes must be located within incorporated City limits of the City of Palm Coast.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3644" y="5257800"/>
            <a:ext cx="2720151" cy="1407337"/>
          </a:xfrm>
          <a:prstGeom prst="rect">
            <a:avLst/>
          </a:prstGeom>
        </p:spPr>
      </p:pic>
    </p:spTree>
    <p:extLst>
      <p:ext uri="{BB962C8B-B14F-4D97-AF65-F5344CB8AC3E}">
        <p14:creationId xmlns:p14="http://schemas.microsoft.com/office/powerpoint/2010/main" val="254684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14161</TotalTime>
  <Words>2149</Words>
  <Application>Microsoft Office PowerPoint</Application>
  <PresentationFormat>Widescreen</PresentationFormat>
  <Paragraphs>239</Paragraphs>
  <Slides>36</Slides>
  <Notes>33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Lato Black</vt:lpstr>
      <vt:lpstr>Wingdings 3</vt:lpstr>
      <vt:lpstr>Wisp</vt:lpstr>
      <vt:lpstr>           Annual Community Development  Block Grant (CDBG) Program Applicant Workshop       </vt:lpstr>
      <vt:lpstr>CDBG Entitlement Program Overview </vt:lpstr>
      <vt:lpstr>    Commitment to Fair Housing</vt:lpstr>
      <vt:lpstr>      Partnerships  </vt:lpstr>
      <vt:lpstr>  Participation  Requirements  </vt:lpstr>
      <vt:lpstr>    Basic Eligibility Requirements  </vt:lpstr>
      <vt:lpstr>    Basic Eligibility Requirements  </vt:lpstr>
      <vt:lpstr>    Basic Eligibility Requirements  </vt:lpstr>
      <vt:lpstr>    Basic Eligibility Requirements  </vt:lpstr>
      <vt:lpstr>    Basic Eligibility Requirements  </vt:lpstr>
      <vt:lpstr>    Income Qualification Requirements  </vt:lpstr>
      <vt:lpstr>FY 2016 – Income Limits </vt:lpstr>
      <vt:lpstr>Eligible Rehabilitation Activities  </vt:lpstr>
      <vt:lpstr>Eligible Rehabilitation Activities  </vt:lpstr>
      <vt:lpstr>Eligible Rehabilitation Activities  </vt:lpstr>
      <vt:lpstr>Eligible Rehabilitation Activities  </vt:lpstr>
      <vt:lpstr>Eligible Rehabilitation Activities  </vt:lpstr>
      <vt:lpstr>  Obtaining a CDBG Application </vt:lpstr>
      <vt:lpstr>CDBG Application Completion </vt:lpstr>
      <vt:lpstr>CDBG Application Submittal</vt:lpstr>
      <vt:lpstr>Applicant Selection &amp; Funding </vt:lpstr>
      <vt:lpstr>Pre-Bid Steps</vt:lpstr>
      <vt:lpstr> </vt:lpstr>
      <vt:lpstr>City BID Process</vt:lpstr>
      <vt:lpstr>City BID Process</vt:lpstr>
      <vt:lpstr> BID Awards &amp; Contract Signing</vt:lpstr>
      <vt:lpstr>  Construction and Payment</vt:lpstr>
      <vt:lpstr>CDBG FAQS</vt:lpstr>
      <vt:lpstr> CDBG FAQS</vt:lpstr>
      <vt:lpstr>CDBG FAQS</vt:lpstr>
      <vt:lpstr>CDBG FAQS</vt:lpstr>
      <vt:lpstr>City Website is a Housing Resource – www.palmcoastgov.com</vt:lpstr>
      <vt:lpstr>CDBG WEB PAGE @ www.palmcoastgov.com</vt:lpstr>
      <vt:lpstr>CDBG Program – Summary of Key Points</vt:lpstr>
      <vt:lpstr>Other 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Entitlement Status Discussion</dc:title>
  <dc:creator>Beau Falgout</dc:creator>
  <cp:lastModifiedBy>Ida Meehan</cp:lastModifiedBy>
  <cp:revision>396</cp:revision>
  <cp:lastPrinted>2017-01-20T15:08:29Z</cp:lastPrinted>
  <dcterms:created xsi:type="dcterms:W3CDTF">2011-09-07T19:04:04Z</dcterms:created>
  <dcterms:modified xsi:type="dcterms:W3CDTF">2017-01-20T15:20:34Z</dcterms:modified>
</cp:coreProperties>
</file>